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 id="2147483666" r:id="rId4"/>
    <p:sldMasterId id="2147483667" r:id="rId5"/>
    <p:sldMasterId id="2147483668" r:id="rId6"/>
    <p:sldMasterId id="2147483669" r:id="rId7"/>
    <p:sldMasterId id="2147483670" r:id="rId8"/>
    <p:sldMasterId id="214748367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Lst>
  <p:sldSz cy="6858000" cx="9144000"/>
  <p:notesSz cx="6858000" cy="9313850"/>
  <p:embeddedFontLst>
    <p:embeddedFont>
      <p:font typeface="Garamond"/>
      <p:regular r:id="rId74"/>
      <p:bold r:id="rId75"/>
      <p:italic r:id="rId76"/>
      <p:boldItalic r:id="rId77"/>
    </p:embeddedFont>
    <p:embeddedFont>
      <p:font typeface="Tahoma"/>
      <p:regular r:id="rId78"/>
      <p:bold r:id="rId79"/>
    </p:embeddedFont>
    <p:embeddedFont>
      <p:font typeface="Arial Black"/>
      <p:regular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80" Type="http://schemas.openxmlformats.org/officeDocument/2006/relationships/font" Target="fonts/ArialBlack-regular.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73" Type="http://schemas.openxmlformats.org/officeDocument/2006/relationships/slide" Target="slides/slide63.xml"/><Relationship Id="rId72" Type="http://schemas.openxmlformats.org/officeDocument/2006/relationships/slide" Target="slides/slide62.xml"/><Relationship Id="rId31" Type="http://schemas.openxmlformats.org/officeDocument/2006/relationships/slide" Target="slides/slide21.xml"/><Relationship Id="rId75" Type="http://schemas.openxmlformats.org/officeDocument/2006/relationships/font" Target="fonts/Garamond-bold.fntdata"/><Relationship Id="rId30" Type="http://schemas.openxmlformats.org/officeDocument/2006/relationships/slide" Target="slides/slide20.xml"/><Relationship Id="rId74" Type="http://schemas.openxmlformats.org/officeDocument/2006/relationships/font" Target="fonts/Garamond-regular.fntdata"/><Relationship Id="rId33" Type="http://schemas.openxmlformats.org/officeDocument/2006/relationships/slide" Target="slides/slide23.xml"/><Relationship Id="rId77" Type="http://schemas.openxmlformats.org/officeDocument/2006/relationships/font" Target="fonts/Garamond-boldItalic.fntdata"/><Relationship Id="rId32" Type="http://schemas.openxmlformats.org/officeDocument/2006/relationships/slide" Target="slides/slide22.xml"/><Relationship Id="rId76" Type="http://schemas.openxmlformats.org/officeDocument/2006/relationships/font" Target="fonts/Garamond-italic.fntdata"/><Relationship Id="rId35" Type="http://schemas.openxmlformats.org/officeDocument/2006/relationships/slide" Target="slides/slide25.xml"/><Relationship Id="rId79" Type="http://schemas.openxmlformats.org/officeDocument/2006/relationships/font" Target="fonts/Tahoma-bold.fntdata"/><Relationship Id="rId34" Type="http://schemas.openxmlformats.org/officeDocument/2006/relationships/slide" Target="slides/slide24.xml"/><Relationship Id="rId78" Type="http://schemas.openxmlformats.org/officeDocument/2006/relationships/font" Target="fonts/Tahoma-regular.fntdata"/><Relationship Id="rId71" Type="http://schemas.openxmlformats.org/officeDocument/2006/relationships/slide" Target="slides/slide61.xml"/><Relationship Id="rId70" Type="http://schemas.openxmlformats.org/officeDocument/2006/relationships/slide" Target="slides/slide60.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slide" Target="slides/slide59.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65137"/>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6200" y="0"/>
            <a:ext cx="2971800" cy="465137"/>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 name="Google Shape;6;n"/>
          <p:cNvSpPr txBox="1"/>
          <p:nvPr>
            <p:ph idx="1" type="body"/>
          </p:nvPr>
        </p:nvSpPr>
        <p:spPr>
          <a:xfrm>
            <a:off x="914400" y="4424362"/>
            <a:ext cx="5029200" cy="41910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848725"/>
            <a:ext cx="2971800" cy="46513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6200" y="8848725"/>
            <a:ext cx="2971800" cy="4651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8: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5" name="Google Shape;215;p18: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0: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2" name="Google Shape;222;p20: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Arial"/>
              <a:buNone/>
            </a:pPr>
            <a:r>
              <a:rPr b="0" i="0" lang="en-US" sz="1800" u="none" cap="none" strike="noStrike"/>
              <a:t> </a:t>
            </a:r>
            <a:endParaRPr/>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5: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 name="Google Shape;229;p25: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Arial"/>
              <a:buNone/>
            </a:pPr>
            <a:r>
              <a:rPr b="0" i="0" lang="en-US" sz="1800" u="none" cap="none" strike="noStrike"/>
              <a:t> </a:t>
            </a:r>
            <a:endParaRPr/>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9: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6" name="Google Shape;236;p29: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Arial"/>
              <a:buNone/>
            </a:pPr>
            <a:r>
              <a:t/>
            </a:r>
            <a:endParaRPr b="0" i="0" sz="1800" u="none" cap="none" strike="noStrike">
              <a:latin typeface="Times New Roman"/>
              <a:ea typeface="Times New Roman"/>
              <a:cs typeface="Times New Roman"/>
              <a:sym typeface="Times New Roman"/>
            </a:endParaRPr>
          </a:p>
          <a:p>
            <a:pPr indent="0" lvl="0" marL="0" marR="0" rtl="0" algn="l">
              <a:spcBef>
                <a:spcPts val="0"/>
              </a:spcBef>
              <a:spcAft>
                <a:spcPts val="0"/>
              </a:spcAft>
              <a:buFont typeface="Arial"/>
              <a:buNone/>
            </a:pPr>
            <a:r>
              <a:t/>
            </a:r>
            <a:endParaRPr b="0" i="0" sz="1800" u="none" cap="none" strike="noStrike">
              <a:latin typeface="Times New Roman"/>
              <a:ea typeface="Times New Roman"/>
              <a:cs typeface="Times New Roman"/>
              <a:sym typeface="Times New Roman"/>
            </a:endParaRPr>
          </a:p>
          <a:p>
            <a:pPr indent="0" lvl="0" marL="0" marR="0" rtl="0" algn="l">
              <a:spcBef>
                <a:spcPts val="0"/>
              </a:spcBef>
              <a:spcAft>
                <a:spcPts val="0"/>
              </a:spcAft>
              <a:buNone/>
            </a:pPr>
            <a:r>
              <a:t/>
            </a:r>
            <a:endParaRPr b="0" i="0" sz="1800" u="none" cap="none" strike="noStrike">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31: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3" name="Google Shape;243;p31: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f08953e2b8_0_7:notes"/>
          <p:cNvSpPr/>
          <p:nvPr>
            <p:ph idx="2" type="sldImg"/>
          </p:nvPr>
        </p:nvSpPr>
        <p:spPr>
          <a:xfrm>
            <a:off x="1101725" y="698500"/>
            <a:ext cx="4654500" cy="34926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f08953e2b8_0_7: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f08953e2b8_0_7:notes"/>
          <p:cNvSpPr txBox="1"/>
          <p:nvPr>
            <p:ph idx="12" type="sldNum"/>
          </p:nvPr>
        </p:nvSpPr>
        <p:spPr>
          <a:xfrm>
            <a:off x="3886200" y="8848725"/>
            <a:ext cx="29718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33: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8" name="Google Shape;258;p33: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7: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6" name="Google Shape;266;p37: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39: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9: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98a15e4002_0_0:notes"/>
          <p:cNvSpPr/>
          <p:nvPr>
            <p:ph idx="2" type="sldImg"/>
          </p:nvPr>
        </p:nvSpPr>
        <p:spPr>
          <a:xfrm>
            <a:off x="1101725" y="698500"/>
            <a:ext cx="4654500" cy="34926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98a15e4002_0_0: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98a15e4002_0_0:notes"/>
          <p:cNvSpPr txBox="1"/>
          <p:nvPr>
            <p:ph idx="12" type="sldNum"/>
          </p:nvPr>
        </p:nvSpPr>
        <p:spPr>
          <a:xfrm>
            <a:off x="3886200" y="8848725"/>
            <a:ext cx="29718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40: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0: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41: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1: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43: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3: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46: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4" name="Google Shape;324;p46:notes"/>
          <p:cNvSpPr txBox="1"/>
          <p:nvPr/>
        </p:nvSpPr>
        <p:spPr>
          <a:xfrm>
            <a:off x="914400" y="4424362"/>
            <a:ext cx="5029200" cy="41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325" name="Google Shape;325;p46: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44: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0" name="Google Shape;330;p44: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627abc8cd_0_0:notes"/>
          <p:cNvSpPr/>
          <p:nvPr>
            <p:ph idx="2" type="sldImg"/>
          </p:nvPr>
        </p:nvSpPr>
        <p:spPr>
          <a:xfrm>
            <a:off x="1101725" y="698500"/>
            <a:ext cx="4654500" cy="34926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627abc8cd_0_0: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2627abc8cd_0_0:notes"/>
          <p:cNvSpPr txBox="1"/>
          <p:nvPr>
            <p:ph idx="12" type="sldNum"/>
          </p:nvPr>
        </p:nvSpPr>
        <p:spPr>
          <a:xfrm>
            <a:off x="3886200" y="8848725"/>
            <a:ext cx="29718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7e599496fa_0_7:notes"/>
          <p:cNvSpPr/>
          <p:nvPr>
            <p:ph idx="2" type="sldImg"/>
          </p:nvPr>
        </p:nvSpPr>
        <p:spPr>
          <a:xfrm>
            <a:off x="1101725" y="698500"/>
            <a:ext cx="4654500" cy="34926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e599496fa_0_7: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7e599496fa_0_7:notes"/>
          <p:cNvSpPr txBox="1"/>
          <p:nvPr>
            <p:ph idx="12" type="sldNum"/>
          </p:nvPr>
        </p:nvSpPr>
        <p:spPr>
          <a:xfrm>
            <a:off x="3886200" y="8848725"/>
            <a:ext cx="29718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8: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0" name="Google Shape;350;p48: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50: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5" name="Google Shape;355;p50: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52: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9" name="Google Shape;369;p52: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54: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5" name="Google Shape;375;p54:notes"/>
          <p:cNvSpPr txBox="1"/>
          <p:nvPr/>
        </p:nvSpPr>
        <p:spPr>
          <a:xfrm>
            <a:off x="914400" y="4424362"/>
            <a:ext cx="5029200" cy="41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376" name="Google Shape;376;p54: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56: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 name="Google Shape;388;p56:notes"/>
          <p:cNvSpPr txBox="1"/>
          <p:nvPr/>
        </p:nvSpPr>
        <p:spPr>
          <a:xfrm>
            <a:off x="914400" y="4424362"/>
            <a:ext cx="5029200" cy="41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389" name="Google Shape;389;p56: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58: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3" name="Google Shape;403;p58: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3175" lvl="0" marL="231775"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60: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7" name="Google Shape;417;p60: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Arial"/>
              <a:buNone/>
            </a:pPr>
            <a:r>
              <a:t/>
            </a:r>
            <a:endParaRPr b="0" i="0" sz="1800" u="none" cap="none" strike="noStrike">
              <a:latin typeface="Times New Roman"/>
              <a:ea typeface="Times New Roman"/>
              <a:cs typeface="Times New Roman"/>
              <a:sym typeface="Times New Roman"/>
            </a:endParaRPr>
          </a:p>
          <a:p>
            <a:pPr indent="0" lvl="0" marL="0" marR="0" rtl="0" algn="l">
              <a:spcBef>
                <a:spcPts val="0"/>
              </a:spcBef>
              <a:spcAft>
                <a:spcPts val="0"/>
              </a:spcAft>
              <a:buFont typeface="Arial"/>
              <a:buNone/>
            </a:pPr>
            <a:r>
              <a:t/>
            </a:r>
            <a:endParaRPr b="0" i="0" sz="1800" u="none" cap="none" strike="noStrike">
              <a:latin typeface="Times New Roman"/>
              <a:ea typeface="Times New Roman"/>
              <a:cs typeface="Times New Roman"/>
              <a:sym typeface="Times New Roman"/>
            </a:endParaRPr>
          </a:p>
          <a:p>
            <a:pPr indent="0" lvl="0" marL="0" marR="0" rtl="0" algn="l">
              <a:spcBef>
                <a:spcPts val="0"/>
              </a:spcBef>
              <a:spcAft>
                <a:spcPts val="0"/>
              </a:spcAft>
              <a:buFont typeface="Arial"/>
              <a:buNone/>
            </a:pPr>
            <a:r>
              <a:t/>
            </a:r>
            <a:endParaRPr b="0" i="0" sz="1800" u="none" cap="none" strike="noStrike">
              <a:latin typeface="Times New Roman"/>
              <a:ea typeface="Times New Roman"/>
              <a:cs typeface="Times New Roman"/>
              <a:sym typeface="Times New Roman"/>
            </a:endParaRPr>
          </a:p>
          <a:p>
            <a:pPr indent="0" lvl="0" marL="0" marR="0" rtl="0" algn="l">
              <a:spcBef>
                <a:spcPts val="0"/>
              </a:spcBef>
              <a:spcAft>
                <a:spcPts val="0"/>
              </a:spcAft>
              <a:buNone/>
            </a:pPr>
            <a:r>
              <a:t/>
            </a:r>
            <a:endParaRPr b="0" i="0" sz="1800" u="none" cap="none" strike="noStrike">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62: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1" name="Google Shape;431;p62:notes"/>
          <p:cNvSpPr txBox="1"/>
          <p:nvPr/>
        </p:nvSpPr>
        <p:spPr>
          <a:xfrm>
            <a:off x="914400" y="4424362"/>
            <a:ext cx="5029200" cy="41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432" name="Google Shape;432;p62: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64: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 name="Google Shape;445;p64: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Arial"/>
              <a:buNone/>
            </a:pPr>
            <a:r>
              <a:rPr b="0" i="0" lang="en-US" sz="1800" u="none" cap="none" strike="noStrike"/>
              <a:t> </a:t>
            </a:r>
            <a:endParaRPr/>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66: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6" name="Google Shape;456;p66: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Arial"/>
              <a:buNone/>
            </a:pPr>
            <a:r>
              <a:t/>
            </a:r>
            <a:endParaRPr b="0" i="0" sz="1800" u="none" cap="none" strike="noStrike">
              <a:latin typeface="Times New Roman"/>
              <a:ea typeface="Times New Roman"/>
              <a:cs typeface="Times New Roman"/>
              <a:sym typeface="Times New Roman"/>
            </a:endParaRPr>
          </a:p>
          <a:p>
            <a:pPr indent="0" lvl="0" marL="0" marR="0" rtl="0" algn="l">
              <a:spcBef>
                <a:spcPts val="0"/>
              </a:spcBef>
              <a:spcAft>
                <a:spcPts val="0"/>
              </a:spcAft>
              <a:buFont typeface="Arial"/>
              <a:buNone/>
            </a:pPr>
            <a:r>
              <a:t/>
            </a:r>
            <a:endParaRPr b="0" i="0" sz="1800" u="none" cap="none" strike="noStrike">
              <a:latin typeface="Times New Roman"/>
              <a:ea typeface="Times New Roman"/>
              <a:cs typeface="Times New Roman"/>
              <a:sym typeface="Times New Roman"/>
            </a:endParaRPr>
          </a:p>
          <a:p>
            <a:pPr indent="0" lvl="0" marL="0" marR="0" rtl="0" algn="l">
              <a:spcBef>
                <a:spcPts val="0"/>
              </a:spcBef>
              <a:spcAft>
                <a:spcPts val="0"/>
              </a:spcAft>
              <a:buFont typeface="Arial"/>
              <a:buNone/>
            </a:pPr>
            <a:r>
              <a:t/>
            </a:r>
            <a:endParaRPr b="0" i="0" sz="1800" u="none" cap="none" strike="noStrike">
              <a:latin typeface="Times New Roman"/>
              <a:ea typeface="Times New Roman"/>
              <a:cs typeface="Times New Roman"/>
              <a:sym typeface="Times New Roman"/>
            </a:endParaRPr>
          </a:p>
          <a:p>
            <a:pPr indent="0" lvl="0" marL="0" marR="0" rtl="0" algn="l">
              <a:spcBef>
                <a:spcPts val="0"/>
              </a:spcBef>
              <a:spcAft>
                <a:spcPts val="0"/>
              </a:spcAft>
              <a:buNone/>
            </a:pPr>
            <a:r>
              <a:t/>
            </a:r>
            <a:endParaRPr b="0" i="0" sz="1800" u="none" cap="none" strike="noStrike">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68: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0" name="Google Shape;470;p68: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70: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0: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71: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0" name="Google Shape;500;p71: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73: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2" name="Google Shape;512;p73:notes"/>
          <p:cNvSpPr txBox="1"/>
          <p:nvPr/>
        </p:nvSpPr>
        <p:spPr>
          <a:xfrm>
            <a:off x="914400" y="4424362"/>
            <a:ext cx="5029200" cy="41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513" name="Google Shape;513;p73: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75: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6" name="Google Shape;526;p75: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Times New Roman"/>
              <a:buNone/>
            </a:pPr>
            <a:r>
              <a:rPr b="0" i="0" lang="en-US" sz="1800" u="none" cap="none" strike="noStrike">
                <a:latin typeface="Times New Roman"/>
                <a:ea typeface="Times New Roman"/>
                <a:cs typeface="Times New Roman"/>
                <a:sym typeface="Times New Roman"/>
              </a:rPr>
              <a:t>Answer to question prompt: helium</a:t>
            </a:r>
            <a:endParaRPr b="0" i="0" sz="1800" u="none" cap="none" strike="noStrike"/>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77: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9" name="Google Shape;539;p77:notes"/>
          <p:cNvSpPr txBox="1"/>
          <p:nvPr/>
        </p:nvSpPr>
        <p:spPr>
          <a:xfrm>
            <a:off x="914400" y="4424362"/>
            <a:ext cx="5029200" cy="41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540" name="Google Shape;540;p77: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79: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3" name="Google Shape;553;p79: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Times New Roman"/>
              <a:buNone/>
            </a:pPr>
            <a:r>
              <a:rPr b="0" i="0" lang="en-US" sz="1800" u="none" cap="none" strike="noStrike">
                <a:latin typeface="Times New Roman"/>
                <a:ea typeface="Times New Roman"/>
                <a:cs typeface="Times New Roman"/>
                <a:sym typeface="Times New Roman"/>
              </a:rPr>
              <a:t>Electron configurations are closely related to the structure of the periodic table.</a:t>
            </a:r>
            <a:endParaRPr/>
          </a:p>
          <a:p>
            <a:pPr indent="0" lvl="0" marL="0" marR="0" rtl="0" algn="l">
              <a:spcBef>
                <a:spcPts val="0"/>
              </a:spcBef>
              <a:spcAft>
                <a:spcPts val="0"/>
              </a:spcAft>
              <a:buFont typeface="Times New Roman"/>
              <a:buNone/>
            </a:pPr>
            <a:r>
              <a:rPr b="0" i="0" lang="en-US" sz="1800" u="none" cap="none" strike="noStrike">
                <a:latin typeface="Times New Roman"/>
                <a:ea typeface="Times New Roman"/>
                <a:cs typeface="Times New Roman"/>
                <a:sym typeface="Times New Roman"/>
              </a:rPr>
              <a:t>Electron configurations for elements in the periodic table can be written by “building up” the electron configuration of the first element, adding one electron at a time to its lowest available energy level in order of increasing atomic number.. </a:t>
            </a:r>
            <a:endParaRPr/>
          </a:p>
          <a:p>
            <a:pPr indent="0" lvl="0" marL="0" marR="0" rtl="0" algn="l">
              <a:spcBef>
                <a:spcPts val="0"/>
              </a:spcBef>
              <a:spcAft>
                <a:spcPts val="0"/>
              </a:spcAft>
              <a:buFont typeface="Times New Roman"/>
              <a:buNone/>
            </a:pPr>
            <a:r>
              <a:rPr b="0" i="0" lang="en-US" sz="1800" u="none" cap="none" strike="noStrike">
                <a:latin typeface="Times New Roman"/>
                <a:ea typeface="Times New Roman"/>
                <a:cs typeface="Times New Roman"/>
                <a:sym typeface="Times New Roman"/>
              </a:rPr>
              <a:t>Guidelines 3 and 4 reflect </a:t>
            </a:r>
            <a:r>
              <a:rPr b="1" i="0" lang="en-US" sz="1800" u="none" cap="none" strike="noStrike">
                <a:latin typeface="Times New Roman"/>
                <a:ea typeface="Times New Roman"/>
                <a:cs typeface="Times New Roman"/>
                <a:sym typeface="Times New Roman"/>
              </a:rPr>
              <a:t>Hund's rule</a:t>
            </a:r>
            <a:r>
              <a:rPr b="0" i="0" lang="en-US" sz="1800" u="none" cap="none" strike="noStrike">
                <a:latin typeface="Times New Roman"/>
                <a:ea typeface="Times New Roman"/>
                <a:cs typeface="Times New Roman"/>
                <a:sym typeface="Times New Roman"/>
              </a:rPr>
              <a:t>:</a:t>
            </a:r>
            <a:endParaRPr/>
          </a:p>
          <a:p>
            <a:pPr indent="0" lvl="0" marL="0" marR="0" rtl="0" algn="l">
              <a:spcBef>
                <a:spcPts val="0"/>
              </a:spcBef>
              <a:spcAft>
                <a:spcPts val="0"/>
              </a:spcAft>
              <a:buFont typeface="Times New Roman"/>
              <a:buNone/>
            </a:pPr>
            <a:r>
              <a:rPr b="0" i="0" lang="en-US" sz="1800" u="none" cap="none" strike="noStrike">
                <a:latin typeface="Times New Roman"/>
                <a:ea typeface="Times New Roman"/>
                <a:cs typeface="Times New Roman"/>
                <a:sym typeface="Times New Roman"/>
              </a:rPr>
              <a:t>A rule stating that the lowest energy state for an atom has the maximum number of unpaired electrons allowed by the Pauli exclusion principle in a given energy sublevel.</a:t>
            </a:r>
            <a:endParaRPr/>
          </a:p>
          <a:p>
            <a:pPr indent="0" lvl="0" marL="0" marR="0" rtl="0" algn="l">
              <a:spcBef>
                <a:spcPts val="0"/>
              </a:spcBef>
              <a:spcAft>
                <a:spcPts val="0"/>
              </a:spcAft>
              <a:buFont typeface="Arial"/>
              <a:buNone/>
            </a:pPr>
            <a:r>
              <a:t/>
            </a:r>
            <a:endParaRPr b="0" i="0" sz="1800" u="none" cap="none" strike="noStrike">
              <a:latin typeface="Times New Roman"/>
              <a:ea typeface="Times New Roman"/>
              <a:cs typeface="Times New Roman"/>
              <a:sym typeface="Times New Roman"/>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81: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5" name="Google Shape;565;p81: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Times New Roman"/>
              <a:buNone/>
            </a:pPr>
            <a:r>
              <a:rPr b="0" i="0" lang="en-US" sz="1800" u="none" cap="none" strike="noStrike">
                <a:latin typeface="Times New Roman"/>
                <a:ea typeface="Times New Roman"/>
                <a:cs typeface="Times New Roman"/>
                <a:sym typeface="Times New Roman"/>
              </a:rPr>
              <a:t>Note: only a partial list of Period 3 elements is shown on this slide.</a:t>
            </a:r>
            <a:endParaRPr b="0" i="0" sz="1800" u="none" cap="none" strike="noStrike"/>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83: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8" name="Google Shape;578;p83:notes"/>
          <p:cNvSpPr txBox="1"/>
          <p:nvPr/>
        </p:nvSpPr>
        <p:spPr>
          <a:xfrm>
            <a:off x="914400" y="4424362"/>
            <a:ext cx="5029200" cy="41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579" name="Google Shape;579;p83: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85: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5: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86: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3" name="Google Shape;603;p86: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Times New Roman"/>
              <a:buNone/>
            </a:pPr>
            <a:r>
              <a:rPr b="0" i="0" lang="en-US" sz="1800" u="none" cap="none" strike="noStrike">
                <a:latin typeface="Times New Roman"/>
                <a:ea typeface="Times New Roman"/>
                <a:cs typeface="Times New Roman"/>
                <a:sym typeface="Times New Roman"/>
              </a:rPr>
              <a:t>Note: only a partial list of Period 4 elements is shown on this slide.</a:t>
            </a:r>
            <a:endParaRPr/>
          </a:p>
          <a:p>
            <a:pPr indent="0" lvl="0" marL="0" marR="0" rtl="0" algn="l">
              <a:spcBef>
                <a:spcPts val="0"/>
              </a:spcBef>
              <a:spcAft>
                <a:spcPts val="0"/>
              </a:spcAft>
              <a:buFont typeface="Arial"/>
              <a:buNone/>
            </a:pPr>
            <a:r>
              <a:t/>
            </a:r>
            <a:endParaRPr b="0" i="0" sz="1800" u="none" cap="none" strike="noStrike">
              <a:latin typeface="Times New Roman"/>
              <a:ea typeface="Times New Roman"/>
              <a:cs typeface="Times New Roman"/>
              <a:sym typeface="Times New Roman"/>
            </a:endParaRPr>
          </a:p>
          <a:p>
            <a:pPr indent="0" lvl="0" marL="0" marR="0" rtl="0" algn="l">
              <a:spcBef>
                <a:spcPts val="0"/>
              </a:spcBef>
              <a:spcAft>
                <a:spcPts val="0"/>
              </a:spcAft>
              <a:buFont typeface="Times New Roman"/>
              <a:buNone/>
            </a:pPr>
            <a:r>
              <a:rPr b="0" i="0" lang="en-US" sz="1800" u="none" cap="none" strike="noStrike">
                <a:latin typeface="Times New Roman"/>
                <a:ea typeface="Times New Roman"/>
                <a:cs typeface="Times New Roman"/>
                <a:sym typeface="Times New Roman"/>
              </a:rPr>
              <a:t>For the two exceptions to following the guidelines:</a:t>
            </a:r>
            <a:endParaRPr/>
          </a:p>
          <a:p>
            <a:pPr indent="0" lvl="0" marL="0" marR="0" rtl="0" algn="l">
              <a:spcBef>
                <a:spcPts val="0"/>
              </a:spcBef>
              <a:spcAft>
                <a:spcPts val="0"/>
              </a:spcAft>
              <a:buFont typeface="Times New Roman"/>
              <a:buNone/>
            </a:pPr>
            <a:r>
              <a:rPr b="0" i="0" lang="en-US" sz="1800" u="none" cap="none" strike="noStrike">
                <a:latin typeface="Times New Roman"/>
                <a:ea typeface="Times New Roman"/>
                <a:cs typeface="Times New Roman"/>
                <a:sym typeface="Times New Roman"/>
              </a:rPr>
              <a:t>Experimental evidence supports this electron configuration. The atoms appear to be more stable when all of the </a:t>
            </a:r>
            <a:r>
              <a:rPr b="0" i="1" lang="en-US" sz="1800" u="none" cap="none" strike="noStrike">
                <a:latin typeface="Times New Roman"/>
                <a:ea typeface="Times New Roman"/>
                <a:cs typeface="Times New Roman"/>
                <a:sym typeface="Times New Roman"/>
              </a:rPr>
              <a:t>d </a:t>
            </a:r>
            <a:r>
              <a:rPr b="0" i="0" lang="en-US" sz="1800" u="none" cap="none" strike="noStrike">
                <a:latin typeface="Times New Roman"/>
                <a:ea typeface="Times New Roman"/>
                <a:cs typeface="Times New Roman"/>
                <a:sym typeface="Times New Roman"/>
              </a:rPr>
              <a:t>orbitals are half-filled (for Cr) or completely filled (for Cu) instead of the </a:t>
            </a:r>
            <a:r>
              <a:rPr b="0" i="1" lang="en-US" sz="1800" u="none" cap="none" strike="noStrike">
                <a:latin typeface="Times New Roman"/>
                <a:ea typeface="Times New Roman"/>
                <a:cs typeface="Times New Roman"/>
                <a:sym typeface="Times New Roman"/>
              </a:rPr>
              <a:t>s</a:t>
            </a:r>
            <a:r>
              <a:rPr b="0" i="0" lang="en-US" sz="1800" u="none" cap="none" strike="noStrike">
                <a:latin typeface="Times New Roman"/>
                <a:ea typeface="Times New Roman"/>
                <a:cs typeface="Times New Roman"/>
                <a:sym typeface="Times New Roman"/>
              </a:rPr>
              <a:t> orbitals being filled.</a:t>
            </a:r>
            <a:endParaRPr b="0" i="0" sz="1800" u="none" cap="none" strike="noStrike"/>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88: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7" name="Google Shape;617;p88: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Times New Roman"/>
              <a:buNone/>
            </a:pPr>
            <a:r>
              <a:rPr b="1" i="1" lang="en-US" sz="1800" u="none" cap="none" strike="noStrike">
                <a:latin typeface="Times New Roman"/>
                <a:ea typeface="Times New Roman"/>
                <a:cs typeface="Times New Roman"/>
                <a:sym typeface="Times New Roman"/>
              </a:rPr>
              <a:t>s</a:t>
            </a:r>
            <a:r>
              <a:rPr b="1" i="0" lang="en-US" sz="1800" u="none" cap="none" strike="noStrike">
                <a:latin typeface="Times New Roman"/>
                <a:ea typeface="Times New Roman"/>
                <a:cs typeface="Times New Roman"/>
                <a:sym typeface="Times New Roman"/>
              </a:rPr>
              <a:t>-Block Elements</a:t>
            </a:r>
            <a:endParaRPr/>
          </a:p>
          <a:p>
            <a:pPr indent="0" lvl="0" marL="0" marR="0" rtl="0" algn="l">
              <a:spcBef>
                <a:spcPts val="0"/>
              </a:spcBef>
              <a:spcAft>
                <a:spcPts val="0"/>
              </a:spcAft>
              <a:buFont typeface="Times New Roman"/>
              <a:buNone/>
            </a:pPr>
            <a:r>
              <a:rPr b="0" i="0" lang="en-US" sz="1800" u="none" cap="none" strike="noStrike">
                <a:latin typeface="Times New Roman"/>
                <a:ea typeface="Times New Roman"/>
                <a:cs typeface="Times New Roman"/>
                <a:sym typeface="Times New Roman"/>
              </a:rPr>
              <a:t>Valence electrons occupy only the </a:t>
            </a:r>
            <a:r>
              <a:rPr b="0" i="1" lang="en-US" sz="1800" u="none" cap="none" strike="noStrike">
                <a:latin typeface="Times New Roman"/>
                <a:ea typeface="Times New Roman"/>
                <a:cs typeface="Times New Roman"/>
                <a:sym typeface="Times New Roman"/>
              </a:rPr>
              <a:t>s </a:t>
            </a:r>
            <a:r>
              <a:rPr b="0" i="0" lang="en-US" sz="1800" u="none" cap="none" strike="noStrike">
                <a:latin typeface="Times New Roman"/>
                <a:ea typeface="Times New Roman"/>
                <a:cs typeface="Times New Roman"/>
                <a:sym typeface="Times New Roman"/>
              </a:rPr>
              <a:t>orbitals, with Group 1 elements having electron configurations ending in </a:t>
            </a:r>
            <a:r>
              <a:rPr b="0" i="1" lang="en-US" sz="1800" u="none" cap="none" strike="noStrike">
                <a:latin typeface="Times New Roman"/>
                <a:ea typeface="Times New Roman"/>
                <a:cs typeface="Times New Roman"/>
                <a:sym typeface="Times New Roman"/>
              </a:rPr>
              <a:t>ns</a:t>
            </a:r>
            <a:r>
              <a:rPr b="0" baseline="30000" i="0" lang="en-US" sz="1800" u="none" cap="none" strike="noStrike">
                <a:latin typeface="Times New Roman"/>
                <a:ea typeface="Times New Roman"/>
                <a:cs typeface="Times New Roman"/>
                <a:sym typeface="Times New Roman"/>
              </a:rPr>
              <a:t>1</a:t>
            </a:r>
            <a:r>
              <a:rPr b="0" i="0" lang="en-US" sz="1800" u="none" cap="none" strike="noStrike">
                <a:latin typeface="Times New Roman"/>
                <a:ea typeface="Times New Roman"/>
                <a:cs typeface="Times New Roman"/>
                <a:sym typeface="Times New Roman"/>
              </a:rPr>
              <a:t> and Group 2 elements having electron configurations ending in </a:t>
            </a:r>
            <a:r>
              <a:rPr b="0" i="1" lang="en-US" sz="1800" u="none" cap="none" strike="noStrike">
                <a:latin typeface="Times New Roman"/>
                <a:ea typeface="Times New Roman"/>
                <a:cs typeface="Times New Roman"/>
                <a:sym typeface="Times New Roman"/>
              </a:rPr>
              <a:t>ns</a:t>
            </a:r>
            <a:r>
              <a:rPr b="0" baseline="30000" i="0" lang="en-US" sz="1800" u="none" cap="none" strike="noStrike">
                <a:latin typeface="Times New Roman"/>
                <a:ea typeface="Times New Roman"/>
                <a:cs typeface="Times New Roman"/>
                <a:sym typeface="Times New Roman"/>
              </a:rPr>
              <a:t>2</a:t>
            </a:r>
            <a:r>
              <a:rPr b="0" i="0" lang="en-US" sz="1800" u="none" cap="none" strike="noStrike">
                <a:latin typeface="Times New Roman"/>
                <a:ea typeface="Times New Roman"/>
                <a:cs typeface="Times New Roman"/>
                <a:sym typeface="Times New Roman"/>
              </a:rPr>
              <a:t>.</a:t>
            </a:r>
            <a:endParaRPr/>
          </a:p>
          <a:p>
            <a:pPr indent="0" lvl="0" marL="0" marR="0" rtl="0" algn="l">
              <a:spcBef>
                <a:spcPts val="0"/>
              </a:spcBef>
              <a:spcAft>
                <a:spcPts val="0"/>
              </a:spcAft>
              <a:buFont typeface="Times New Roman"/>
              <a:buNone/>
            </a:pPr>
            <a:r>
              <a:rPr b="1" i="1" lang="en-US" sz="1800" u="none" cap="none" strike="noStrike">
                <a:latin typeface="Times New Roman"/>
                <a:ea typeface="Times New Roman"/>
                <a:cs typeface="Times New Roman"/>
                <a:sym typeface="Times New Roman"/>
              </a:rPr>
              <a:t>p</a:t>
            </a:r>
            <a:r>
              <a:rPr b="1" i="0" lang="en-US" sz="1800" u="none" cap="none" strike="noStrike">
                <a:latin typeface="Times New Roman"/>
                <a:ea typeface="Times New Roman"/>
                <a:cs typeface="Times New Roman"/>
                <a:sym typeface="Times New Roman"/>
              </a:rPr>
              <a:t>-Block Elements</a:t>
            </a:r>
            <a:endParaRPr/>
          </a:p>
          <a:p>
            <a:pPr indent="0" lvl="0" marL="0" marR="0" rtl="0" algn="l">
              <a:spcBef>
                <a:spcPts val="0"/>
              </a:spcBef>
              <a:spcAft>
                <a:spcPts val="0"/>
              </a:spcAft>
              <a:buFont typeface="Times New Roman"/>
              <a:buNone/>
            </a:pPr>
            <a:r>
              <a:rPr b="0" i="0" lang="en-US" sz="1800" u="none" cap="none" strike="noStrike">
                <a:latin typeface="Times New Roman"/>
                <a:ea typeface="Times New Roman"/>
                <a:cs typeface="Times New Roman"/>
                <a:sym typeface="Times New Roman"/>
              </a:rPr>
              <a:t>Elements have filled or partially filled </a:t>
            </a:r>
            <a:r>
              <a:rPr b="0" i="1" lang="en-US" sz="1800" u="none" cap="none" strike="noStrike">
                <a:latin typeface="Times New Roman"/>
                <a:ea typeface="Times New Roman"/>
                <a:cs typeface="Times New Roman"/>
                <a:sym typeface="Times New Roman"/>
              </a:rPr>
              <a:t>p </a:t>
            </a:r>
            <a:r>
              <a:rPr b="0" i="0" lang="en-US" sz="1800" u="none" cap="none" strike="noStrike">
                <a:latin typeface="Times New Roman"/>
                <a:ea typeface="Times New Roman"/>
                <a:cs typeface="Times New Roman"/>
                <a:sym typeface="Times New Roman"/>
              </a:rPr>
              <a:t>orbitals. Group 18 elements have fully occupied </a:t>
            </a:r>
            <a:r>
              <a:rPr b="0" i="1" lang="en-US" sz="1800" u="none" cap="none" strike="noStrike">
                <a:latin typeface="Times New Roman"/>
                <a:ea typeface="Times New Roman"/>
                <a:cs typeface="Times New Roman"/>
                <a:sym typeface="Times New Roman"/>
              </a:rPr>
              <a:t>s </a:t>
            </a:r>
            <a:r>
              <a:rPr b="0" i="0" lang="en-US" sz="1800" u="none" cap="none" strike="noStrike">
                <a:latin typeface="Times New Roman"/>
                <a:ea typeface="Times New Roman"/>
                <a:cs typeface="Times New Roman"/>
                <a:sym typeface="Times New Roman"/>
              </a:rPr>
              <a:t>and </a:t>
            </a:r>
            <a:r>
              <a:rPr b="0" i="1" lang="en-US" sz="1800" u="none" cap="none" strike="noStrike">
                <a:latin typeface="Times New Roman"/>
                <a:ea typeface="Times New Roman"/>
                <a:cs typeface="Times New Roman"/>
                <a:sym typeface="Times New Roman"/>
              </a:rPr>
              <a:t>p </a:t>
            </a:r>
            <a:r>
              <a:rPr b="0" i="0" lang="en-US" sz="1800" u="none" cap="none" strike="noStrike">
                <a:latin typeface="Times New Roman"/>
                <a:ea typeface="Times New Roman"/>
                <a:cs typeface="Times New Roman"/>
                <a:sym typeface="Times New Roman"/>
              </a:rPr>
              <a:t>orbitals with the general electron configuration </a:t>
            </a:r>
            <a:r>
              <a:rPr b="0" i="1" lang="en-US" sz="1800" u="none" cap="none" strike="noStrike">
                <a:latin typeface="Times New Roman"/>
                <a:ea typeface="Times New Roman"/>
                <a:cs typeface="Times New Roman"/>
                <a:sym typeface="Times New Roman"/>
              </a:rPr>
              <a:t>ns</a:t>
            </a:r>
            <a:r>
              <a:rPr b="0" baseline="30000" i="0" lang="en-US" sz="1800" u="none" cap="none" strike="noStrike">
                <a:latin typeface="Times New Roman"/>
                <a:ea typeface="Times New Roman"/>
                <a:cs typeface="Times New Roman"/>
                <a:sym typeface="Times New Roman"/>
              </a:rPr>
              <a:t>2</a:t>
            </a:r>
            <a:r>
              <a:rPr b="0" i="1" lang="en-US" sz="1800" u="none" cap="none" strike="noStrike">
                <a:latin typeface="Times New Roman"/>
                <a:ea typeface="Times New Roman"/>
                <a:cs typeface="Times New Roman"/>
                <a:sym typeface="Times New Roman"/>
              </a:rPr>
              <a:t>np</a:t>
            </a:r>
            <a:r>
              <a:rPr b="0" baseline="30000" i="0" lang="en-US" sz="1800" u="none" cap="none" strike="noStrike">
                <a:latin typeface="Times New Roman"/>
                <a:ea typeface="Times New Roman"/>
                <a:cs typeface="Times New Roman"/>
                <a:sym typeface="Times New Roman"/>
              </a:rPr>
              <a:t>6</a:t>
            </a:r>
            <a:r>
              <a:rPr b="0" i="0" lang="en-US" sz="1800" u="none" cap="none" strike="noStrike">
                <a:latin typeface="Times New Roman"/>
                <a:ea typeface="Times New Roman"/>
                <a:cs typeface="Times New Roman"/>
                <a:sym typeface="Times New Roman"/>
              </a:rPr>
              <a:t> </a:t>
            </a:r>
            <a:endParaRPr/>
          </a:p>
          <a:p>
            <a:pPr indent="0" lvl="0" marL="0" marR="0" rtl="0" algn="l">
              <a:spcBef>
                <a:spcPts val="0"/>
              </a:spcBef>
              <a:spcAft>
                <a:spcPts val="0"/>
              </a:spcAft>
              <a:buFont typeface="Times New Roman"/>
              <a:buNone/>
            </a:pPr>
            <a:r>
              <a:rPr b="1" i="1" lang="en-US" sz="1800" u="none" cap="none" strike="noStrike">
                <a:latin typeface="Times New Roman"/>
                <a:ea typeface="Times New Roman"/>
                <a:cs typeface="Times New Roman"/>
                <a:sym typeface="Times New Roman"/>
              </a:rPr>
              <a:t>d</a:t>
            </a:r>
            <a:r>
              <a:rPr b="1" i="0" lang="en-US" sz="1800" u="none" cap="none" strike="noStrike">
                <a:latin typeface="Times New Roman"/>
                <a:ea typeface="Times New Roman"/>
                <a:cs typeface="Times New Roman"/>
                <a:sym typeface="Times New Roman"/>
              </a:rPr>
              <a:t>-Block Elements</a:t>
            </a:r>
            <a:endParaRPr/>
          </a:p>
          <a:p>
            <a:pPr indent="0" lvl="0" marL="0" marR="0" rtl="0" algn="l">
              <a:spcBef>
                <a:spcPts val="0"/>
              </a:spcBef>
              <a:spcAft>
                <a:spcPts val="0"/>
              </a:spcAft>
              <a:buFont typeface="Times New Roman"/>
              <a:buNone/>
            </a:pPr>
            <a:r>
              <a:rPr b="0" i="0" lang="en-US" sz="1800" u="none" cap="none" strike="noStrike">
                <a:latin typeface="Times New Roman"/>
                <a:ea typeface="Times New Roman"/>
                <a:cs typeface="Times New Roman"/>
                <a:sym typeface="Times New Roman"/>
              </a:rPr>
              <a:t>Except for a few exceptions, elements have filled </a:t>
            </a:r>
            <a:r>
              <a:rPr b="0" i="1" lang="en-US" sz="1800" u="none" cap="none" strike="noStrike">
                <a:latin typeface="Times New Roman"/>
                <a:ea typeface="Times New Roman"/>
                <a:cs typeface="Times New Roman"/>
                <a:sym typeface="Times New Roman"/>
              </a:rPr>
              <a:t>s </a:t>
            </a:r>
            <a:r>
              <a:rPr b="0" i="0" lang="en-US" sz="1800" u="none" cap="none" strike="noStrike">
                <a:latin typeface="Times New Roman"/>
                <a:ea typeface="Times New Roman"/>
                <a:cs typeface="Times New Roman"/>
                <a:sym typeface="Times New Roman"/>
              </a:rPr>
              <a:t>orbitals and filled or partially filled </a:t>
            </a:r>
            <a:r>
              <a:rPr b="0" i="1" lang="en-US" sz="1800" u="none" cap="none" strike="noStrike">
                <a:latin typeface="Times New Roman"/>
                <a:ea typeface="Times New Roman"/>
                <a:cs typeface="Times New Roman"/>
                <a:sym typeface="Times New Roman"/>
              </a:rPr>
              <a:t>d </a:t>
            </a:r>
            <a:r>
              <a:rPr b="0" i="0" lang="en-US" sz="1800" u="none" cap="none" strike="noStrike">
                <a:latin typeface="Times New Roman"/>
                <a:ea typeface="Times New Roman"/>
                <a:cs typeface="Times New Roman"/>
                <a:sym typeface="Times New Roman"/>
              </a:rPr>
              <a:t>orbitals of energy level </a:t>
            </a:r>
            <a:r>
              <a:rPr b="0" i="1" lang="en-US" sz="1800" u="none" cap="none" strike="noStrike">
                <a:latin typeface="Times New Roman"/>
                <a:ea typeface="Times New Roman"/>
                <a:cs typeface="Times New Roman"/>
                <a:sym typeface="Times New Roman"/>
              </a:rPr>
              <a:t>n </a:t>
            </a:r>
            <a:r>
              <a:rPr b="0" i="0" lang="en-US" sz="1800" u="none" cap="none" strike="noStrike">
                <a:latin typeface="Times New Roman"/>
                <a:ea typeface="Times New Roman"/>
                <a:cs typeface="Times New Roman"/>
                <a:sym typeface="Times New Roman"/>
              </a:rPr>
              <a:t>- 1.</a:t>
            </a:r>
            <a:r>
              <a:rPr b="0" i="0" lang="en-US" sz="1800" u="none" cap="none" strike="noStrike"/>
              <a:t> </a:t>
            </a:r>
            <a:endParaRPr/>
          </a:p>
          <a:p>
            <a:pPr indent="0" lvl="0" marL="0" marR="0" rtl="0" algn="l">
              <a:spcBef>
                <a:spcPts val="0"/>
              </a:spcBef>
              <a:spcAft>
                <a:spcPts val="0"/>
              </a:spcAft>
              <a:buFont typeface="Times New Roman"/>
              <a:buNone/>
            </a:pPr>
            <a:r>
              <a:rPr b="1" i="1" lang="en-US" sz="1800" u="none" cap="none" strike="noStrike">
                <a:latin typeface="Times New Roman"/>
                <a:ea typeface="Times New Roman"/>
                <a:cs typeface="Times New Roman"/>
                <a:sym typeface="Times New Roman"/>
              </a:rPr>
              <a:t>f</a:t>
            </a:r>
            <a:r>
              <a:rPr b="1" i="0" lang="en-US" sz="1800" u="none" cap="none" strike="noStrike">
                <a:latin typeface="Times New Roman"/>
                <a:ea typeface="Times New Roman"/>
                <a:cs typeface="Times New Roman"/>
                <a:sym typeface="Times New Roman"/>
              </a:rPr>
              <a:t>-Block Elements</a:t>
            </a:r>
            <a:endParaRPr/>
          </a:p>
          <a:p>
            <a:pPr indent="0" lvl="0" marL="0" marR="0" rtl="0" algn="l">
              <a:spcBef>
                <a:spcPts val="0"/>
              </a:spcBef>
              <a:spcAft>
                <a:spcPts val="0"/>
              </a:spcAft>
              <a:buFont typeface="Times New Roman"/>
              <a:buNone/>
            </a:pPr>
            <a:r>
              <a:rPr b="0" i="0" lang="en-US" sz="1800" u="none" cap="none" strike="noStrike">
                <a:latin typeface="Times New Roman"/>
                <a:ea typeface="Times New Roman"/>
                <a:cs typeface="Times New Roman"/>
                <a:sym typeface="Times New Roman"/>
              </a:rPr>
              <a:t>Elements have filled </a:t>
            </a:r>
            <a:r>
              <a:rPr b="0" i="1" lang="en-US" sz="1800" u="none" cap="none" strike="noStrike">
                <a:latin typeface="Times New Roman"/>
                <a:ea typeface="Times New Roman"/>
                <a:cs typeface="Times New Roman"/>
                <a:sym typeface="Times New Roman"/>
              </a:rPr>
              <a:t>s </a:t>
            </a:r>
            <a:r>
              <a:rPr b="0" i="0" lang="en-US" sz="1800" u="none" cap="none" strike="noStrike">
                <a:latin typeface="Times New Roman"/>
                <a:ea typeface="Times New Roman"/>
                <a:cs typeface="Times New Roman"/>
                <a:sym typeface="Times New Roman"/>
              </a:rPr>
              <a:t>orbitals in the outer energy levels and filled or partially filled 4</a:t>
            </a:r>
            <a:r>
              <a:rPr b="0" i="1" lang="en-US" sz="1800" u="none" cap="none" strike="noStrike">
                <a:latin typeface="Times New Roman"/>
                <a:ea typeface="Times New Roman"/>
                <a:cs typeface="Times New Roman"/>
                <a:sym typeface="Times New Roman"/>
              </a:rPr>
              <a:t>f </a:t>
            </a:r>
            <a:r>
              <a:rPr b="0" i="0" lang="en-US" sz="1800" u="none" cap="none" strike="noStrike">
                <a:latin typeface="Times New Roman"/>
                <a:ea typeface="Times New Roman"/>
                <a:cs typeface="Times New Roman"/>
                <a:sym typeface="Times New Roman"/>
              </a:rPr>
              <a:t>and 5</a:t>
            </a:r>
            <a:r>
              <a:rPr b="0" i="1" lang="en-US" sz="1800" u="none" cap="none" strike="noStrike">
                <a:latin typeface="Times New Roman"/>
                <a:ea typeface="Times New Roman"/>
                <a:cs typeface="Times New Roman"/>
                <a:sym typeface="Times New Roman"/>
              </a:rPr>
              <a:t>f </a:t>
            </a:r>
            <a:r>
              <a:rPr b="0" i="0" lang="en-US" sz="1800" u="none" cap="none" strike="noStrike">
                <a:latin typeface="Times New Roman"/>
                <a:ea typeface="Times New Roman"/>
                <a:cs typeface="Times New Roman"/>
                <a:sym typeface="Times New Roman"/>
              </a:rPr>
              <a:t>orbitals. </a:t>
            </a:r>
            <a:endParaRPr b="0" i="0" sz="1800" u="none" cap="none" strike="noStrike"/>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90: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5" name="Google Shape;635;p90:notes"/>
          <p:cNvSpPr txBox="1"/>
          <p:nvPr/>
        </p:nvSpPr>
        <p:spPr>
          <a:xfrm>
            <a:off x="914400" y="4424362"/>
            <a:ext cx="5029200" cy="41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636" name="Google Shape;636;p90: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4: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 name="Google Shape;157;p14: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Times New Roman"/>
              <a:buNone/>
            </a:pPr>
            <a:r>
              <a:rPr b="0" i="0" lang="en-US" sz="1800" u="none" cap="none" strike="noStrike">
                <a:latin typeface="Times New Roman"/>
                <a:ea typeface="Times New Roman"/>
                <a:cs typeface="Times New Roman"/>
                <a:sym typeface="Times New Roman"/>
              </a:rPr>
              <a:t>Scientists</a:t>
            </a:r>
            <a:r>
              <a:rPr b="0" i="0" lang="en-US" sz="1800" u="none" cap="none" strike="noStrike"/>
              <a:t>’</a:t>
            </a:r>
            <a:r>
              <a:rPr b="0" i="0" lang="en-US" sz="1800" u="none" cap="none" strike="noStrike">
                <a:latin typeface="Times New Roman"/>
                <a:ea typeface="Times New Roman"/>
                <a:cs typeface="Times New Roman"/>
                <a:sym typeface="Times New Roman"/>
              </a:rPr>
              <a:t> models of the atom have dramatically changed over the last 200 years. In that relatively short timeframe, the atomic model has gone from being compared to lawn-bowling balls (Dalton</a:t>
            </a:r>
            <a:r>
              <a:rPr b="0" i="0" lang="en-US" sz="1800" u="none" cap="none" strike="noStrike"/>
              <a:t>’</a:t>
            </a:r>
            <a:r>
              <a:rPr b="0" i="0" lang="en-US" sz="1800" u="none" cap="none" strike="noStrike">
                <a:latin typeface="Times New Roman"/>
                <a:ea typeface="Times New Roman"/>
                <a:cs typeface="Times New Roman"/>
                <a:sym typeface="Times New Roman"/>
              </a:rPr>
              <a:t>s model) to plum pudding (Thomson</a:t>
            </a:r>
            <a:r>
              <a:rPr b="0" i="0" lang="en-US" sz="1800" u="none" cap="none" strike="noStrike"/>
              <a:t>’</a:t>
            </a:r>
            <a:r>
              <a:rPr b="0" i="0" lang="en-US" sz="1800" u="none" cap="none" strike="noStrike">
                <a:latin typeface="Times New Roman"/>
                <a:ea typeface="Times New Roman"/>
                <a:cs typeface="Times New Roman"/>
                <a:sym typeface="Times New Roman"/>
              </a:rPr>
              <a:t>s model) to a planetary system (Rutherford</a:t>
            </a:r>
            <a:r>
              <a:rPr b="0" i="0" lang="en-US" sz="1800" u="none" cap="none" strike="noStrike"/>
              <a:t>’</a:t>
            </a:r>
            <a:r>
              <a:rPr b="0" i="0" lang="en-US" sz="1800" u="none" cap="none" strike="noStrike">
                <a:latin typeface="Times New Roman"/>
                <a:ea typeface="Times New Roman"/>
                <a:cs typeface="Times New Roman"/>
                <a:sym typeface="Times New Roman"/>
              </a:rPr>
              <a:t>s and Bohr</a:t>
            </a:r>
            <a:r>
              <a:rPr b="0" i="0" lang="en-US" sz="1800" u="none" cap="none" strike="noStrike"/>
              <a:t>’</a:t>
            </a:r>
            <a:r>
              <a:rPr b="0" i="0" lang="en-US" sz="1800" u="none" cap="none" strike="noStrike">
                <a:latin typeface="Times New Roman"/>
                <a:ea typeface="Times New Roman"/>
                <a:cs typeface="Times New Roman"/>
                <a:sym typeface="Times New Roman"/>
              </a:rPr>
              <a:t>s models). Today</a:t>
            </a:r>
            <a:r>
              <a:rPr b="0" i="0" lang="en-US" sz="1800" u="none" cap="none" strike="noStrike"/>
              <a:t>’</a:t>
            </a:r>
            <a:r>
              <a:rPr b="0" i="0" lang="en-US" sz="1800" u="none" cap="none" strike="noStrike">
                <a:latin typeface="Times New Roman"/>
                <a:ea typeface="Times New Roman"/>
                <a:cs typeface="Times New Roman"/>
                <a:sym typeface="Times New Roman"/>
              </a:rPr>
              <a:t>s quantum mechanical model is only best described mathematically, attributing both wave-like properties and particle-like properties to electrons. </a:t>
            </a:r>
            <a:endParaRPr/>
          </a:p>
          <a:p>
            <a:pPr indent="0" lvl="0" marL="0" marR="0" rtl="0" algn="l">
              <a:spcBef>
                <a:spcPts val="0"/>
              </a:spcBef>
              <a:spcAft>
                <a:spcPts val="0"/>
              </a:spcAft>
              <a:buFont typeface="Arial"/>
              <a:buNone/>
            </a:pPr>
            <a:r>
              <a:t/>
            </a:r>
            <a:endParaRPr b="0" i="0" sz="1800" u="none" cap="none" strike="noStrike">
              <a:latin typeface="Times New Roman"/>
              <a:ea typeface="Times New Roman"/>
              <a:cs typeface="Times New Roman"/>
              <a:sym typeface="Times New Roman"/>
            </a:endParaRPr>
          </a:p>
          <a:p>
            <a:pPr indent="0" lvl="0" marL="0" marR="0" rtl="0" algn="l">
              <a:spcBef>
                <a:spcPts val="0"/>
              </a:spcBef>
              <a:spcAft>
                <a:spcPts val="0"/>
              </a:spcAft>
              <a:buFont typeface="Arial"/>
              <a:buNone/>
            </a:pPr>
            <a:r>
              <a:t/>
            </a:r>
            <a:endParaRPr b="0" i="0" sz="1800" u="none" cap="none" strike="noStrike">
              <a:latin typeface="Times New Roman"/>
              <a:ea typeface="Times New Roman"/>
              <a:cs typeface="Times New Roman"/>
              <a:sym typeface="Times New Roman"/>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92: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8" name="Google Shape;648;p92:notes"/>
          <p:cNvSpPr txBox="1"/>
          <p:nvPr/>
        </p:nvSpPr>
        <p:spPr>
          <a:xfrm>
            <a:off x="914400" y="4424362"/>
            <a:ext cx="5029200" cy="41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649" name="Google Shape;649;p92: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94: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3" name="Google Shape;663;p94: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96: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5" name="Google Shape;675;p96: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Times New Roman"/>
              <a:buNone/>
            </a:pPr>
            <a:r>
              <a:rPr b="0" i="0" lang="en-US" sz="1800" u="none" cap="none" strike="noStrike">
                <a:latin typeface="Times New Roman"/>
                <a:ea typeface="Times New Roman"/>
                <a:cs typeface="Times New Roman"/>
                <a:sym typeface="Times New Roman"/>
              </a:rPr>
              <a:t>The size of an atom is its atomic radius. It is determined by measuring the distance between nuclei of identical atoms that are bonded together in molecules or are neighbouring atoms in a crystal.</a:t>
            </a:r>
            <a:endParaRPr b="0" i="0" sz="1800" u="none" cap="none" strike="noStrike"/>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98: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9" name="Google Shape;689;p98: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Times New Roman"/>
              <a:buNone/>
            </a:pPr>
            <a:r>
              <a:rPr b="0" i="0" lang="en-US" sz="1800" u="none" cap="none" strike="noStrike">
                <a:latin typeface="Times New Roman"/>
                <a:ea typeface="Times New Roman"/>
                <a:cs typeface="Times New Roman"/>
                <a:sym typeface="Times New Roman"/>
              </a:rPr>
              <a:t>Ionization energy is the energy required to remove an electron from a ground-state atom in the gaseous state.</a:t>
            </a:r>
            <a:endParaRPr b="0" i="0" sz="1800" u="none" cap="none" strike="noStrike"/>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100: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4" name="Google Shape;704;p100: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Times New Roman"/>
              <a:buNone/>
            </a:pPr>
            <a:r>
              <a:rPr b="0" i="0" lang="en-US" sz="1800" u="none" cap="none" strike="noStrike">
                <a:latin typeface="Times New Roman"/>
                <a:ea typeface="Times New Roman"/>
                <a:cs typeface="Times New Roman"/>
                <a:sym typeface="Times New Roman"/>
              </a:rPr>
              <a:t>Electron affinity is the energy change associated with the addition of an electron to an atom.</a:t>
            </a:r>
            <a:endParaRPr b="0" i="0" sz="1800" u="none" cap="none" strike="noStrike"/>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102: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9" name="Google Shape;719;p102: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Arial"/>
              <a:buNone/>
            </a:pPr>
            <a:r>
              <a:t/>
            </a:r>
            <a:endParaRPr b="0" i="0" sz="1800" u="none" cap="none" strike="noStrike">
              <a:latin typeface="Times New Roman"/>
              <a:ea typeface="Times New Roman"/>
              <a:cs typeface="Times New Roman"/>
              <a:sym typeface="Times New Roman"/>
            </a:endParaRPr>
          </a:p>
          <a:p>
            <a:pPr indent="0" lvl="0" marL="0" marR="0" rtl="0" algn="l">
              <a:spcBef>
                <a:spcPts val="0"/>
              </a:spcBef>
              <a:spcAft>
                <a:spcPts val="0"/>
              </a:spcAft>
              <a:buFont typeface="Times New Roman"/>
              <a:buNone/>
            </a:pPr>
            <a:r>
              <a:rPr b="0" i="0" lang="en-US" sz="1800" u="none" cap="none" strike="noStrike">
                <a:latin typeface="Times New Roman"/>
                <a:ea typeface="Times New Roman"/>
                <a:cs typeface="Times New Roman"/>
                <a:sym typeface="Times New Roman"/>
              </a:rPr>
              <a:t>Answer to question prompt: Because the discovery of these subatomic particles indicated that atoms are not indivisible; they are composed of smaller components.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104: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1" name="Google Shape;731;p104: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Arial"/>
              <a:buNone/>
            </a:pPr>
            <a:r>
              <a:rPr b="0" i="0" lang="en-US" sz="1800" u="none" cap="none" strike="noStrike"/>
              <a:t> </a:t>
            </a:r>
            <a:endParaRPr/>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106: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3" name="Google Shape;743;p106:notes"/>
          <p:cNvSpPr txBox="1"/>
          <p:nvPr/>
        </p:nvSpPr>
        <p:spPr>
          <a:xfrm>
            <a:off x="914400" y="4424362"/>
            <a:ext cx="5029200" cy="41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744" name="Google Shape;744;p106: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108: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9" name="Google Shape;759;p108:notes"/>
          <p:cNvSpPr txBox="1"/>
          <p:nvPr>
            <p:ph idx="1" type="body"/>
          </p:nvPr>
        </p:nvSpPr>
        <p:spPr>
          <a:xfrm>
            <a:off x="685800" y="4424362"/>
            <a:ext cx="54864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110: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3" name="Google Shape;773;p110:notes"/>
          <p:cNvSpPr txBox="1"/>
          <p:nvPr>
            <p:ph idx="1" type="body"/>
          </p:nvPr>
        </p:nvSpPr>
        <p:spPr>
          <a:xfrm>
            <a:off x="914400" y="4424362"/>
            <a:ext cx="50292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774" name="Google Shape;774;p110:notes"/>
          <p:cNvSpPr txBox="1"/>
          <p:nvPr/>
        </p:nvSpPr>
        <p:spPr>
          <a:xfrm>
            <a:off x="3886200" y="8848725"/>
            <a:ext cx="2971800" cy="4651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08953e2b8_0_0:notes"/>
          <p:cNvSpPr/>
          <p:nvPr>
            <p:ph idx="2" type="sldImg"/>
          </p:nvPr>
        </p:nvSpPr>
        <p:spPr>
          <a:xfrm>
            <a:off x="1101725" y="698500"/>
            <a:ext cx="4654500" cy="34926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08953e2b8_0_0: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f08953e2b8_0_0:notes"/>
          <p:cNvSpPr txBox="1"/>
          <p:nvPr>
            <p:ph idx="12" type="sldNum"/>
          </p:nvPr>
        </p:nvSpPr>
        <p:spPr>
          <a:xfrm>
            <a:off x="3886200" y="8848725"/>
            <a:ext cx="29718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sz="14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112: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6" name="Google Shape;786;p112:notes"/>
          <p:cNvSpPr txBox="1"/>
          <p:nvPr>
            <p:ph idx="1" type="body"/>
          </p:nvPr>
        </p:nvSpPr>
        <p:spPr>
          <a:xfrm>
            <a:off x="914400" y="4424362"/>
            <a:ext cx="50292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787" name="Google Shape;787;p112:notes"/>
          <p:cNvSpPr txBox="1"/>
          <p:nvPr/>
        </p:nvSpPr>
        <p:spPr>
          <a:xfrm>
            <a:off x="3886200" y="8848725"/>
            <a:ext cx="2971800" cy="4651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114: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0" name="Google Shape;800;p114:notes"/>
          <p:cNvSpPr txBox="1"/>
          <p:nvPr>
            <p:ph idx="1" type="body"/>
          </p:nvPr>
        </p:nvSpPr>
        <p:spPr>
          <a:xfrm>
            <a:off x="914400" y="4424362"/>
            <a:ext cx="50292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801" name="Google Shape;801;p114:notes"/>
          <p:cNvSpPr txBox="1"/>
          <p:nvPr/>
        </p:nvSpPr>
        <p:spPr>
          <a:xfrm>
            <a:off x="3886200" y="8848725"/>
            <a:ext cx="2971800" cy="4651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116: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4" name="Google Shape;814;p116:notes"/>
          <p:cNvSpPr txBox="1"/>
          <p:nvPr>
            <p:ph idx="1" type="body"/>
          </p:nvPr>
        </p:nvSpPr>
        <p:spPr>
          <a:xfrm>
            <a:off x="914400" y="4424362"/>
            <a:ext cx="50292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815" name="Google Shape;815;p116:notes"/>
          <p:cNvSpPr txBox="1"/>
          <p:nvPr/>
        </p:nvSpPr>
        <p:spPr>
          <a:xfrm>
            <a:off x="3886200" y="8848725"/>
            <a:ext cx="2971800" cy="4651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118: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8" name="Google Shape;828;p118:notes"/>
          <p:cNvSpPr txBox="1"/>
          <p:nvPr>
            <p:ph idx="1" type="body"/>
          </p:nvPr>
        </p:nvSpPr>
        <p:spPr>
          <a:xfrm>
            <a:off x="914400" y="4424362"/>
            <a:ext cx="50292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829" name="Google Shape;829;p118:notes"/>
          <p:cNvSpPr txBox="1"/>
          <p:nvPr/>
        </p:nvSpPr>
        <p:spPr>
          <a:xfrm>
            <a:off x="3886200" y="8848725"/>
            <a:ext cx="2971800" cy="4651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6: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7: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notes"/>
          <p:cNvSpPr/>
          <p:nvPr>
            <p:ph idx="2" type="sldImg"/>
          </p:nvPr>
        </p:nvSpPr>
        <p:spPr>
          <a:xfrm>
            <a:off x="1101725" y="698500"/>
            <a:ext cx="4654550" cy="3492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e599496fa_0_2:notes"/>
          <p:cNvSpPr/>
          <p:nvPr>
            <p:ph idx="2" type="sldImg"/>
          </p:nvPr>
        </p:nvSpPr>
        <p:spPr>
          <a:xfrm>
            <a:off x="1101725" y="698500"/>
            <a:ext cx="4654500" cy="34926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e599496fa_0_2:notes"/>
          <p:cNvSpPr txBox="1"/>
          <p:nvPr>
            <p:ph idx="1" type="body"/>
          </p:nvPr>
        </p:nvSpPr>
        <p:spPr>
          <a:xfrm>
            <a:off x="914400" y="4424362"/>
            <a:ext cx="5029200" cy="41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7e599496fa_0_2:notes"/>
          <p:cNvSpPr txBox="1"/>
          <p:nvPr>
            <p:ph idx="12" type="sldNum"/>
          </p:nvPr>
        </p:nvSpPr>
        <p:spPr>
          <a:xfrm>
            <a:off x="3886200" y="8848725"/>
            <a:ext cx="29718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11"/>
          <p:cNvSpPr txBox="1"/>
          <p:nvPr>
            <p:ph type="title"/>
          </p:nvPr>
        </p:nvSpPr>
        <p:spPr>
          <a:xfrm>
            <a:off x="722313" y="4406900"/>
            <a:ext cx="7772400" cy="1362075"/>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1" i="0" sz="4000" u="none" cap="none" strike="noStrike">
                <a:solidFill>
                  <a:schemeClr val="dk2"/>
                </a:solidFill>
                <a:latin typeface="Times"/>
                <a:ea typeface="Times"/>
                <a:cs typeface="Times"/>
                <a:sym typeface="Times"/>
              </a:defRPr>
            </a:lvl1pPr>
            <a:lvl2pPr indent="0" lvl="1"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2pPr>
            <a:lvl3pPr indent="0" lvl="2"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3pPr>
            <a:lvl4pPr indent="0" lvl="3"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4pPr>
            <a:lvl5pPr indent="0" lvl="4"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5pPr>
            <a:lvl6pPr indent="0" lvl="5" marL="4572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6pPr>
            <a:lvl7pPr indent="0" lvl="6" marL="9144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7pPr>
            <a:lvl8pPr indent="0" lvl="7" marL="13716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8pPr>
            <a:lvl9pPr indent="0" lvl="8" marL="18288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9pPr>
          </a:lstStyle>
          <a:p/>
        </p:txBody>
      </p:sp>
      <p:sp>
        <p:nvSpPr>
          <p:cNvPr id="43" name="Google Shape;43;p11"/>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chemeClr val="dk1"/>
              </a:buClr>
              <a:buSzPts val="1400"/>
              <a:buFont typeface="Times"/>
              <a:buNone/>
              <a:defRPr sz="2000">
                <a:solidFill>
                  <a:schemeClr val="dk1"/>
                </a:solidFill>
                <a:latin typeface="Times"/>
                <a:ea typeface="Times"/>
                <a:cs typeface="Times"/>
                <a:sym typeface="Times"/>
              </a:defRPr>
            </a:lvl1pPr>
            <a:lvl2pPr indent="-228600" lvl="1" marL="914400" marR="0" rtl="0" algn="l">
              <a:spcBef>
                <a:spcPts val="360"/>
              </a:spcBef>
              <a:spcAft>
                <a:spcPts val="0"/>
              </a:spcAft>
              <a:buClr>
                <a:schemeClr val="dk1"/>
              </a:buClr>
              <a:buSzPts val="1400"/>
              <a:buFont typeface="Times"/>
              <a:buNone/>
              <a:defRPr b="0" i="0" sz="1800" u="none" cap="none" strike="noStrike">
                <a:solidFill>
                  <a:schemeClr val="dk1"/>
                </a:solidFill>
                <a:latin typeface="Times"/>
                <a:ea typeface="Times"/>
                <a:cs typeface="Times"/>
                <a:sym typeface="Times"/>
              </a:defRPr>
            </a:lvl2pPr>
            <a:lvl3pPr indent="-228600" lvl="2" marL="1371600" marR="0" rtl="0" algn="l">
              <a:spcBef>
                <a:spcPts val="320"/>
              </a:spcBef>
              <a:spcAft>
                <a:spcPts val="0"/>
              </a:spcAft>
              <a:buClr>
                <a:srgbClr val="408000"/>
              </a:buClr>
              <a:buSzPts val="1400"/>
              <a:buFont typeface="Times"/>
              <a:buNone/>
              <a:defRPr b="0" i="0" sz="1600" u="none" cap="none" strike="noStrike">
                <a:solidFill>
                  <a:schemeClr val="dk1"/>
                </a:solidFill>
                <a:latin typeface="Times"/>
                <a:ea typeface="Times"/>
                <a:cs typeface="Times"/>
                <a:sym typeface="Times"/>
              </a:defRPr>
            </a:lvl3pPr>
            <a:lvl4pPr indent="-228600" lvl="3" marL="1828800" marR="0" rtl="0" algn="l">
              <a:spcBef>
                <a:spcPts val="28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4pPr>
            <a:lvl5pPr indent="-228600" lvl="4" marL="2286000" marR="0" rtl="0" algn="l">
              <a:spcBef>
                <a:spcPts val="28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5pPr>
            <a:lvl6pPr indent="-228600" lvl="5" marL="2743200" marR="0" rtl="0" algn="l">
              <a:spcBef>
                <a:spcPts val="28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6pPr>
            <a:lvl7pPr indent="-228600" lvl="6" marL="3200400" marR="0" rtl="0" algn="l">
              <a:spcBef>
                <a:spcPts val="28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7pPr>
            <a:lvl8pPr indent="-228600" lvl="7" marL="3657600" marR="0" rtl="0" algn="l">
              <a:spcBef>
                <a:spcPts val="28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8pPr>
            <a:lvl9pPr indent="-228600" lvl="8" marL="4114800" marR="0" rtl="0" algn="l">
              <a:spcBef>
                <a:spcPts val="28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4" name="Shape 44"/>
        <p:cNvGrpSpPr/>
        <p:nvPr/>
      </p:nvGrpSpPr>
      <p:grpSpPr>
        <a:xfrm>
          <a:off x="0" y="0"/>
          <a:ext cx="0" cy="0"/>
          <a:chOff x="0" y="0"/>
          <a:chExt cx="0" cy="0"/>
        </a:xfrm>
      </p:grpSpPr>
      <p:sp>
        <p:nvSpPr>
          <p:cNvPr id="45" name="Google Shape;45;p12"/>
          <p:cNvSpPr txBox="1"/>
          <p:nvPr>
            <p:ph type="ctrTitle"/>
          </p:nvPr>
        </p:nvSpPr>
        <p:spPr>
          <a:xfrm>
            <a:off x="685800" y="2130425"/>
            <a:ext cx="7772400" cy="1470025"/>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1pPr>
            <a:lvl2pPr indent="0" lvl="1"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2pPr>
            <a:lvl3pPr indent="0" lvl="2"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3pPr>
            <a:lvl4pPr indent="0" lvl="3"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4pPr>
            <a:lvl5pPr indent="0" lvl="4"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5pPr>
            <a:lvl6pPr indent="0" lvl="5" marL="4572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6pPr>
            <a:lvl7pPr indent="0" lvl="6" marL="9144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7pPr>
            <a:lvl8pPr indent="0" lvl="7" marL="13716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8pPr>
            <a:lvl9pPr indent="0" lvl="8" marL="18288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9pPr>
          </a:lstStyle>
          <a:p/>
        </p:txBody>
      </p:sp>
      <p:sp>
        <p:nvSpPr>
          <p:cNvPr id="46" name="Google Shape;46;p12"/>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noAutofit/>
          </a:bodyPr>
          <a:lstStyle>
            <a:lvl1pPr indent="0" lvl="0" marL="0" marR="0" rtl="0" algn="ctr">
              <a:spcBef>
                <a:spcPts val="480"/>
              </a:spcBef>
              <a:spcAft>
                <a:spcPts val="0"/>
              </a:spcAft>
              <a:buClr>
                <a:schemeClr val="dk1"/>
              </a:buClr>
              <a:buSzPts val="1400"/>
              <a:buFont typeface="Times"/>
              <a:buNone/>
              <a:defRPr sz="2400">
                <a:solidFill>
                  <a:schemeClr val="dk1"/>
                </a:solidFill>
                <a:latin typeface="Times"/>
                <a:ea typeface="Times"/>
                <a:cs typeface="Times"/>
                <a:sym typeface="Times"/>
              </a:defRPr>
            </a:lvl1pPr>
            <a:lvl2pPr indent="0" lvl="1" marL="457200" marR="0" rtl="0" algn="ctr">
              <a:spcBef>
                <a:spcPts val="560"/>
              </a:spcBef>
              <a:spcAft>
                <a:spcPts val="0"/>
              </a:spcAft>
              <a:buClr>
                <a:schemeClr val="dk1"/>
              </a:buClr>
              <a:buSzPts val="1400"/>
              <a:buFont typeface="Times"/>
              <a:buNone/>
              <a:defRPr b="0" i="0" sz="2800" u="none" cap="none" strike="noStrike">
                <a:solidFill>
                  <a:schemeClr val="dk1"/>
                </a:solidFill>
                <a:latin typeface="Times"/>
                <a:ea typeface="Times"/>
                <a:cs typeface="Times"/>
                <a:sym typeface="Times"/>
              </a:defRPr>
            </a:lvl2pPr>
            <a:lvl3pPr indent="0" lvl="2" marL="914400" marR="0" rtl="0" algn="ctr">
              <a:spcBef>
                <a:spcPts val="480"/>
              </a:spcBef>
              <a:spcAft>
                <a:spcPts val="0"/>
              </a:spcAft>
              <a:buClr>
                <a:srgbClr val="408000"/>
              </a:buClr>
              <a:buSzPts val="1400"/>
              <a:buFont typeface="Times"/>
              <a:buNone/>
              <a:defRPr b="0" i="0" sz="2400" u="none" cap="none" strike="noStrike">
                <a:solidFill>
                  <a:schemeClr val="dk1"/>
                </a:solidFill>
                <a:latin typeface="Times"/>
                <a:ea typeface="Times"/>
                <a:cs typeface="Times"/>
                <a:sym typeface="Times"/>
              </a:defRPr>
            </a:lvl3pPr>
            <a:lvl4pPr indent="0" lvl="3" marL="1371600" marR="0" rtl="0" algn="ctr">
              <a:spcBef>
                <a:spcPts val="400"/>
              </a:spcBef>
              <a:spcAft>
                <a:spcPts val="0"/>
              </a:spcAft>
              <a:buClr>
                <a:schemeClr val="dk1"/>
              </a:buClr>
              <a:buSzPts val="1400"/>
              <a:buFont typeface="Times"/>
              <a:buNone/>
              <a:defRPr b="0" i="0" sz="2000" u="none" cap="none" strike="noStrike">
                <a:solidFill>
                  <a:schemeClr val="dk1"/>
                </a:solidFill>
                <a:latin typeface="Times"/>
                <a:ea typeface="Times"/>
                <a:cs typeface="Times"/>
                <a:sym typeface="Times"/>
              </a:defRPr>
            </a:lvl4pPr>
            <a:lvl5pPr indent="0" lvl="4" marL="1828800" marR="0" rtl="0" algn="ctr">
              <a:spcBef>
                <a:spcPts val="400"/>
              </a:spcBef>
              <a:spcAft>
                <a:spcPts val="0"/>
              </a:spcAft>
              <a:buClr>
                <a:schemeClr val="dk1"/>
              </a:buClr>
              <a:buSzPts val="1400"/>
              <a:buFont typeface="Times"/>
              <a:buNone/>
              <a:defRPr b="0" i="0" sz="2000" u="none" cap="none" strike="noStrike">
                <a:solidFill>
                  <a:schemeClr val="dk1"/>
                </a:solidFill>
                <a:latin typeface="Times"/>
                <a:ea typeface="Times"/>
                <a:cs typeface="Times"/>
                <a:sym typeface="Times"/>
              </a:defRPr>
            </a:lvl5pPr>
            <a:lvl6pPr indent="0" lvl="5" marL="2286000" marR="0" rtl="0" algn="ctr">
              <a:spcBef>
                <a:spcPts val="400"/>
              </a:spcBef>
              <a:spcAft>
                <a:spcPts val="0"/>
              </a:spcAft>
              <a:buClr>
                <a:schemeClr val="dk1"/>
              </a:buClr>
              <a:buSzPts val="1400"/>
              <a:buFont typeface="Times"/>
              <a:buNone/>
              <a:defRPr b="0" i="0" sz="2000" u="none" cap="none" strike="noStrike">
                <a:solidFill>
                  <a:schemeClr val="dk1"/>
                </a:solidFill>
                <a:latin typeface="Times"/>
                <a:ea typeface="Times"/>
                <a:cs typeface="Times"/>
                <a:sym typeface="Times"/>
              </a:defRPr>
            </a:lvl6pPr>
            <a:lvl7pPr indent="0" lvl="6" marL="2743200" marR="0" rtl="0" algn="ctr">
              <a:spcBef>
                <a:spcPts val="400"/>
              </a:spcBef>
              <a:spcAft>
                <a:spcPts val="0"/>
              </a:spcAft>
              <a:buClr>
                <a:schemeClr val="dk1"/>
              </a:buClr>
              <a:buSzPts val="1400"/>
              <a:buFont typeface="Times"/>
              <a:buNone/>
              <a:defRPr b="0" i="0" sz="2000" u="none" cap="none" strike="noStrike">
                <a:solidFill>
                  <a:schemeClr val="dk1"/>
                </a:solidFill>
                <a:latin typeface="Times"/>
                <a:ea typeface="Times"/>
                <a:cs typeface="Times"/>
                <a:sym typeface="Times"/>
              </a:defRPr>
            </a:lvl7pPr>
            <a:lvl8pPr indent="0" lvl="7" marL="3200400" marR="0" rtl="0" algn="ctr">
              <a:spcBef>
                <a:spcPts val="400"/>
              </a:spcBef>
              <a:spcAft>
                <a:spcPts val="0"/>
              </a:spcAft>
              <a:buClr>
                <a:schemeClr val="dk1"/>
              </a:buClr>
              <a:buSzPts val="1400"/>
              <a:buFont typeface="Times"/>
              <a:buNone/>
              <a:defRPr b="0" i="0" sz="2000" u="none" cap="none" strike="noStrike">
                <a:solidFill>
                  <a:schemeClr val="dk1"/>
                </a:solidFill>
                <a:latin typeface="Times"/>
                <a:ea typeface="Times"/>
                <a:cs typeface="Times"/>
                <a:sym typeface="Times"/>
              </a:defRPr>
            </a:lvl8pPr>
            <a:lvl9pPr indent="0" lvl="8" marL="3657600" marR="0" rtl="0" algn="ctr">
              <a:spcBef>
                <a:spcPts val="400"/>
              </a:spcBef>
              <a:spcAft>
                <a:spcPts val="0"/>
              </a:spcAft>
              <a:buClr>
                <a:schemeClr val="dk1"/>
              </a:buClr>
              <a:buSzPts val="1400"/>
              <a:buFont typeface="Times"/>
              <a:buNone/>
              <a:defRPr b="0" i="0" sz="20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Text" type="twoObjAndTx">
  <p:cSld name="TWO_OBJECTS_AND_TEXT">
    <p:spTree>
      <p:nvGrpSpPr>
        <p:cNvPr id="52" name="Shape 52"/>
        <p:cNvGrpSpPr/>
        <p:nvPr/>
      </p:nvGrpSpPr>
      <p:grpSpPr>
        <a:xfrm>
          <a:off x="0" y="0"/>
          <a:ext cx="0" cy="0"/>
          <a:chOff x="0" y="0"/>
          <a:chExt cx="0" cy="0"/>
        </a:xfrm>
      </p:grpSpPr>
      <p:sp>
        <p:nvSpPr>
          <p:cNvPr id="53" name="Google Shape;53;p14"/>
          <p:cNvSpPr txBox="1"/>
          <p:nvPr>
            <p:ph type="title"/>
          </p:nvPr>
        </p:nvSpPr>
        <p:spPr>
          <a:xfrm>
            <a:off x="457200" y="277813"/>
            <a:ext cx="8229600" cy="1139825"/>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1pPr>
            <a:lvl2pPr indent="0" lvl="1"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2pPr>
            <a:lvl3pPr indent="0" lvl="2"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3pPr>
            <a:lvl4pPr indent="0" lvl="3"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4pPr>
            <a:lvl5pPr indent="0" lvl="4"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5pPr>
            <a:lvl6pPr indent="0" lvl="5" marL="4572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6pPr>
            <a:lvl7pPr indent="0" lvl="6" marL="9144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7pPr>
            <a:lvl8pPr indent="0" lvl="7" marL="13716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8pPr>
            <a:lvl9pPr indent="0" lvl="8" marL="18288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9pPr>
          </a:lstStyle>
          <a:p/>
        </p:txBody>
      </p:sp>
      <p:sp>
        <p:nvSpPr>
          <p:cNvPr id="54" name="Google Shape;54;p14"/>
          <p:cNvSpPr txBox="1"/>
          <p:nvPr>
            <p:ph idx="1" type="body"/>
          </p:nvPr>
        </p:nvSpPr>
        <p:spPr>
          <a:xfrm>
            <a:off x="457200" y="1600200"/>
            <a:ext cx="4038600" cy="2189163"/>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SzPts val="1400"/>
              <a:buNone/>
              <a:defRPr b="0" i="0" sz="2400" u="none" cap="none" strike="noStrike">
                <a:solidFill>
                  <a:schemeClr val="dk1"/>
                </a:solidFill>
                <a:latin typeface="Times"/>
                <a:ea typeface="Times"/>
                <a:cs typeface="Times"/>
                <a:sym typeface="Times"/>
              </a:defRPr>
            </a:lvl1pPr>
            <a:lvl2pPr indent="-406400" lvl="1" marL="914400" marR="0" rtl="0" algn="l">
              <a:spcBef>
                <a:spcPts val="560"/>
              </a:spcBef>
              <a:spcAft>
                <a:spcPts val="0"/>
              </a:spcAft>
              <a:buClr>
                <a:schemeClr val="dk1"/>
              </a:buClr>
              <a:buSzPts val="2800"/>
              <a:buFont typeface="Times"/>
              <a:buChar char="–"/>
              <a:defRPr b="0" i="0" sz="2800" u="none" cap="none" strike="noStrike">
                <a:solidFill>
                  <a:schemeClr val="dk1"/>
                </a:solidFill>
                <a:latin typeface="Times"/>
                <a:ea typeface="Times"/>
                <a:cs typeface="Times"/>
                <a:sym typeface="Times"/>
              </a:defRPr>
            </a:lvl2pPr>
            <a:lvl3pPr indent="-381000" lvl="2" marL="1371600" marR="0" rtl="0" algn="l">
              <a:spcBef>
                <a:spcPts val="480"/>
              </a:spcBef>
              <a:spcAft>
                <a:spcPts val="0"/>
              </a:spcAft>
              <a:buClr>
                <a:srgbClr val="408000"/>
              </a:buClr>
              <a:buSzPts val="2400"/>
              <a:buFont typeface="Times"/>
              <a:buChar char="•"/>
              <a:defRPr b="0" i="0" sz="2400" u="none" cap="none" strike="noStrike">
                <a:solidFill>
                  <a:schemeClr val="dk1"/>
                </a:solidFill>
                <a:latin typeface="Times"/>
                <a:ea typeface="Times"/>
                <a:cs typeface="Times"/>
                <a:sym typeface="Times"/>
              </a:defRPr>
            </a:lvl3pPr>
            <a:lvl4pPr indent="-355600" lvl="3" marL="1828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4pPr>
            <a:lvl5pPr indent="-355600" lvl="4" marL="22860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5pPr>
            <a:lvl6pPr indent="-355600" lvl="5" marL="27432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6pPr>
            <a:lvl7pPr indent="-355600" lvl="6" marL="32004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7pPr>
            <a:lvl8pPr indent="-355600" lvl="7" marL="36576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8pPr>
            <a:lvl9pPr indent="-355600" lvl="8" marL="4114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9pPr>
          </a:lstStyle>
          <a:p/>
        </p:txBody>
      </p:sp>
      <p:sp>
        <p:nvSpPr>
          <p:cNvPr id="55" name="Google Shape;55;p14"/>
          <p:cNvSpPr txBox="1"/>
          <p:nvPr>
            <p:ph idx="2" type="body"/>
          </p:nvPr>
        </p:nvSpPr>
        <p:spPr>
          <a:xfrm>
            <a:off x="457200" y="3941763"/>
            <a:ext cx="4038600" cy="2189162"/>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SzPts val="1400"/>
              <a:buNone/>
              <a:defRPr b="0" i="0" sz="2400" u="none" cap="none" strike="noStrike">
                <a:solidFill>
                  <a:schemeClr val="dk1"/>
                </a:solidFill>
                <a:latin typeface="Times"/>
                <a:ea typeface="Times"/>
                <a:cs typeface="Times"/>
                <a:sym typeface="Times"/>
              </a:defRPr>
            </a:lvl1pPr>
            <a:lvl2pPr indent="-406400" lvl="1" marL="914400" marR="0" rtl="0" algn="l">
              <a:spcBef>
                <a:spcPts val="560"/>
              </a:spcBef>
              <a:spcAft>
                <a:spcPts val="0"/>
              </a:spcAft>
              <a:buClr>
                <a:schemeClr val="dk1"/>
              </a:buClr>
              <a:buSzPts val="2800"/>
              <a:buFont typeface="Times"/>
              <a:buChar char="–"/>
              <a:defRPr b="0" i="0" sz="2800" u="none" cap="none" strike="noStrike">
                <a:solidFill>
                  <a:schemeClr val="dk1"/>
                </a:solidFill>
                <a:latin typeface="Times"/>
                <a:ea typeface="Times"/>
                <a:cs typeface="Times"/>
                <a:sym typeface="Times"/>
              </a:defRPr>
            </a:lvl2pPr>
            <a:lvl3pPr indent="-381000" lvl="2" marL="1371600" marR="0" rtl="0" algn="l">
              <a:spcBef>
                <a:spcPts val="480"/>
              </a:spcBef>
              <a:spcAft>
                <a:spcPts val="0"/>
              </a:spcAft>
              <a:buClr>
                <a:srgbClr val="408000"/>
              </a:buClr>
              <a:buSzPts val="2400"/>
              <a:buFont typeface="Times"/>
              <a:buChar char="•"/>
              <a:defRPr b="0" i="0" sz="2400" u="none" cap="none" strike="noStrike">
                <a:solidFill>
                  <a:schemeClr val="dk1"/>
                </a:solidFill>
                <a:latin typeface="Times"/>
                <a:ea typeface="Times"/>
                <a:cs typeface="Times"/>
                <a:sym typeface="Times"/>
              </a:defRPr>
            </a:lvl3pPr>
            <a:lvl4pPr indent="-355600" lvl="3" marL="1828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4pPr>
            <a:lvl5pPr indent="-355600" lvl="4" marL="22860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5pPr>
            <a:lvl6pPr indent="-355600" lvl="5" marL="27432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6pPr>
            <a:lvl7pPr indent="-355600" lvl="6" marL="32004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7pPr>
            <a:lvl8pPr indent="-355600" lvl="7" marL="36576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8pPr>
            <a:lvl9pPr indent="-355600" lvl="8" marL="4114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9pPr>
          </a:lstStyle>
          <a:p/>
        </p:txBody>
      </p:sp>
      <p:sp>
        <p:nvSpPr>
          <p:cNvPr id="56" name="Google Shape;56;p14"/>
          <p:cNvSpPr txBox="1"/>
          <p:nvPr>
            <p:ph idx="3" type="body"/>
          </p:nvPr>
        </p:nvSpPr>
        <p:spPr>
          <a:xfrm>
            <a:off x="4648200" y="1600200"/>
            <a:ext cx="4038600" cy="4530725"/>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SzPts val="1400"/>
              <a:buNone/>
              <a:defRPr b="0" i="0" sz="2400" u="none" cap="none" strike="noStrike">
                <a:solidFill>
                  <a:schemeClr val="dk1"/>
                </a:solidFill>
                <a:latin typeface="Times"/>
                <a:ea typeface="Times"/>
                <a:cs typeface="Times"/>
                <a:sym typeface="Times"/>
              </a:defRPr>
            </a:lvl1pPr>
            <a:lvl2pPr indent="-406400" lvl="1" marL="914400" marR="0" rtl="0" algn="l">
              <a:spcBef>
                <a:spcPts val="560"/>
              </a:spcBef>
              <a:spcAft>
                <a:spcPts val="0"/>
              </a:spcAft>
              <a:buClr>
                <a:schemeClr val="dk1"/>
              </a:buClr>
              <a:buSzPts val="2800"/>
              <a:buFont typeface="Times"/>
              <a:buChar char="–"/>
              <a:defRPr b="0" i="0" sz="2800" u="none" cap="none" strike="noStrike">
                <a:solidFill>
                  <a:schemeClr val="dk1"/>
                </a:solidFill>
                <a:latin typeface="Times"/>
                <a:ea typeface="Times"/>
                <a:cs typeface="Times"/>
                <a:sym typeface="Times"/>
              </a:defRPr>
            </a:lvl2pPr>
            <a:lvl3pPr indent="-381000" lvl="2" marL="1371600" marR="0" rtl="0" algn="l">
              <a:spcBef>
                <a:spcPts val="480"/>
              </a:spcBef>
              <a:spcAft>
                <a:spcPts val="0"/>
              </a:spcAft>
              <a:buClr>
                <a:srgbClr val="408000"/>
              </a:buClr>
              <a:buSzPts val="2400"/>
              <a:buFont typeface="Times"/>
              <a:buChar char="•"/>
              <a:defRPr b="0" i="0" sz="2400" u="none" cap="none" strike="noStrike">
                <a:solidFill>
                  <a:schemeClr val="dk1"/>
                </a:solidFill>
                <a:latin typeface="Times"/>
                <a:ea typeface="Times"/>
                <a:cs typeface="Times"/>
                <a:sym typeface="Times"/>
              </a:defRPr>
            </a:lvl3pPr>
            <a:lvl4pPr indent="-355600" lvl="3" marL="1828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4pPr>
            <a:lvl5pPr indent="-355600" lvl="4" marL="22860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5pPr>
            <a:lvl6pPr indent="-355600" lvl="5" marL="27432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6pPr>
            <a:lvl7pPr indent="-355600" lvl="6" marL="32004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7pPr>
            <a:lvl8pPr indent="-355600" lvl="7" marL="36576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8pPr>
            <a:lvl9pPr indent="-355600" lvl="8" marL="4114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9pPr>
          </a:lstStyle>
          <a:p/>
        </p:txBody>
      </p:sp>
      <p:sp>
        <p:nvSpPr>
          <p:cNvPr id="57" name="Google Shape;57;p14"/>
          <p:cNvSpPr txBox="1"/>
          <p:nvPr>
            <p:ph idx="10" type="dt"/>
          </p:nvPr>
        </p:nvSpPr>
        <p:spPr>
          <a:xfrm>
            <a:off x="457200" y="6248400"/>
            <a:ext cx="2133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8" name="Google Shape;58;p14"/>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9" name="Google Shape;59;p1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65" name="Shape 65"/>
        <p:cNvGrpSpPr/>
        <p:nvPr/>
      </p:nvGrpSpPr>
      <p:grpSpPr>
        <a:xfrm>
          <a:off x="0" y="0"/>
          <a:ext cx="0" cy="0"/>
          <a:chOff x="0" y="0"/>
          <a:chExt cx="0" cy="0"/>
        </a:xfrm>
      </p:grpSpPr>
      <p:sp>
        <p:nvSpPr>
          <p:cNvPr id="66" name="Google Shape;66;p16"/>
          <p:cNvSpPr txBox="1"/>
          <p:nvPr>
            <p:ph type="title"/>
          </p:nvPr>
        </p:nvSpPr>
        <p:spPr>
          <a:xfrm>
            <a:off x="457200" y="277813"/>
            <a:ext cx="8229600" cy="1139825"/>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1pPr>
            <a:lvl2pPr indent="0" lvl="1"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2pPr>
            <a:lvl3pPr indent="0" lvl="2"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3pPr>
            <a:lvl4pPr indent="0" lvl="3"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4pPr>
            <a:lvl5pPr indent="0" lvl="4"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5pPr>
            <a:lvl6pPr indent="0" lvl="5" marL="4572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6pPr>
            <a:lvl7pPr indent="0" lvl="6" marL="9144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7pPr>
            <a:lvl8pPr indent="0" lvl="7" marL="13716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8pPr>
            <a:lvl9pPr indent="0" lvl="8" marL="18288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9pPr>
          </a:lstStyle>
          <a:p/>
        </p:txBody>
      </p:sp>
      <p:sp>
        <p:nvSpPr>
          <p:cNvPr id="67" name="Google Shape;67;p16"/>
          <p:cNvSpPr txBox="1"/>
          <p:nvPr>
            <p:ph idx="1" type="body"/>
          </p:nvPr>
        </p:nvSpPr>
        <p:spPr>
          <a:xfrm>
            <a:off x="457200" y="1600200"/>
            <a:ext cx="4038600" cy="4530725"/>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SzPts val="1400"/>
              <a:buNone/>
              <a:defRPr b="0" i="0" sz="2400" u="none" cap="none" strike="noStrike">
                <a:solidFill>
                  <a:schemeClr val="dk1"/>
                </a:solidFill>
                <a:latin typeface="Times"/>
                <a:ea typeface="Times"/>
                <a:cs typeface="Times"/>
                <a:sym typeface="Times"/>
              </a:defRPr>
            </a:lvl1pPr>
            <a:lvl2pPr indent="-406400" lvl="1" marL="914400" marR="0" rtl="0" algn="l">
              <a:spcBef>
                <a:spcPts val="560"/>
              </a:spcBef>
              <a:spcAft>
                <a:spcPts val="0"/>
              </a:spcAft>
              <a:buClr>
                <a:schemeClr val="dk1"/>
              </a:buClr>
              <a:buSzPts val="2800"/>
              <a:buFont typeface="Times"/>
              <a:buChar char="–"/>
              <a:defRPr b="0" i="0" sz="2800" u="none" cap="none" strike="noStrike">
                <a:solidFill>
                  <a:schemeClr val="dk1"/>
                </a:solidFill>
                <a:latin typeface="Times"/>
                <a:ea typeface="Times"/>
                <a:cs typeface="Times"/>
                <a:sym typeface="Times"/>
              </a:defRPr>
            </a:lvl2pPr>
            <a:lvl3pPr indent="-381000" lvl="2" marL="1371600" marR="0" rtl="0" algn="l">
              <a:spcBef>
                <a:spcPts val="480"/>
              </a:spcBef>
              <a:spcAft>
                <a:spcPts val="0"/>
              </a:spcAft>
              <a:buClr>
                <a:srgbClr val="408000"/>
              </a:buClr>
              <a:buSzPts val="2400"/>
              <a:buFont typeface="Times"/>
              <a:buChar char="•"/>
              <a:defRPr b="0" i="0" sz="2400" u="none" cap="none" strike="noStrike">
                <a:solidFill>
                  <a:schemeClr val="dk1"/>
                </a:solidFill>
                <a:latin typeface="Times"/>
                <a:ea typeface="Times"/>
                <a:cs typeface="Times"/>
                <a:sym typeface="Times"/>
              </a:defRPr>
            </a:lvl3pPr>
            <a:lvl4pPr indent="-355600" lvl="3" marL="1828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4pPr>
            <a:lvl5pPr indent="-355600" lvl="4" marL="22860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5pPr>
            <a:lvl6pPr indent="-355600" lvl="5" marL="27432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6pPr>
            <a:lvl7pPr indent="-355600" lvl="6" marL="32004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7pPr>
            <a:lvl8pPr indent="-355600" lvl="7" marL="36576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8pPr>
            <a:lvl9pPr indent="-355600" lvl="8" marL="4114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9pPr>
          </a:lstStyle>
          <a:p/>
        </p:txBody>
      </p:sp>
      <p:sp>
        <p:nvSpPr>
          <p:cNvPr id="68" name="Google Shape;68;p16"/>
          <p:cNvSpPr txBox="1"/>
          <p:nvPr>
            <p:ph idx="2" type="body"/>
          </p:nvPr>
        </p:nvSpPr>
        <p:spPr>
          <a:xfrm>
            <a:off x="4648200" y="1600200"/>
            <a:ext cx="4038600" cy="4530725"/>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SzPts val="1400"/>
              <a:buNone/>
              <a:defRPr b="0" i="0" sz="2400" u="none" cap="none" strike="noStrike">
                <a:solidFill>
                  <a:schemeClr val="dk1"/>
                </a:solidFill>
                <a:latin typeface="Times"/>
                <a:ea typeface="Times"/>
                <a:cs typeface="Times"/>
                <a:sym typeface="Times"/>
              </a:defRPr>
            </a:lvl1pPr>
            <a:lvl2pPr indent="-406400" lvl="1" marL="914400" marR="0" rtl="0" algn="l">
              <a:spcBef>
                <a:spcPts val="560"/>
              </a:spcBef>
              <a:spcAft>
                <a:spcPts val="0"/>
              </a:spcAft>
              <a:buClr>
                <a:schemeClr val="dk1"/>
              </a:buClr>
              <a:buSzPts val="2800"/>
              <a:buFont typeface="Times"/>
              <a:buChar char="–"/>
              <a:defRPr b="0" i="0" sz="2800" u="none" cap="none" strike="noStrike">
                <a:solidFill>
                  <a:schemeClr val="dk1"/>
                </a:solidFill>
                <a:latin typeface="Times"/>
                <a:ea typeface="Times"/>
                <a:cs typeface="Times"/>
                <a:sym typeface="Times"/>
              </a:defRPr>
            </a:lvl2pPr>
            <a:lvl3pPr indent="-381000" lvl="2" marL="1371600" marR="0" rtl="0" algn="l">
              <a:spcBef>
                <a:spcPts val="480"/>
              </a:spcBef>
              <a:spcAft>
                <a:spcPts val="0"/>
              </a:spcAft>
              <a:buClr>
                <a:srgbClr val="408000"/>
              </a:buClr>
              <a:buSzPts val="2400"/>
              <a:buFont typeface="Times"/>
              <a:buChar char="•"/>
              <a:defRPr b="0" i="0" sz="2400" u="none" cap="none" strike="noStrike">
                <a:solidFill>
                  <a:schemeClr val="dk1"/>
                </a:solidFill>
                <a:latin typeface="Times"/>
                <a:ea typeface="Times"/>
                <a:cs typeface="Times"/>
                <a:sym typeface="Times"/>
              </a:defRPr>
            </a:lvl3pPr>
            <a:lvl4pPr indent="-355600" lvl="3" marL="1828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4pPr>
            <a:lvl5pPr indent="-355600" lvl="4" marL="22860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5pPr>
            <a:lvl6pPr indent="-355600" lvl="5" marL="27432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6pPr>
            <a:lvl7pPr indent="-355600" lvl="6" marL="32004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7pPr>
            <a:lvl8pPr indent="-355600" lvl="7" marL="36576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8pPr>
            <a:lvl9pPr indent="-355600" lvl="8" marL="4114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9pPr>
          </a:lstStyle>
          <a:p/>
        </p:txBody>
      </p:sp>
      <p:sp>
        <p:nvSpPr>
          <p:cNvPr id="69" name="Google Shape;69;p16"/>
          <p:cNvSpPr txBox="1"/>
          <p:nvPr>
            <p:ph idx="10" type="dt"/>
          </p:nvPr>
        </p:nvSpPr>
        <p:spPr>
          <a:xfrm>
            <a:off x="457200" y="6248400"/>
            <a:ext cx="2133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70" name="Google Shape;70;p16"/>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71" name="Google Shape;71;p16"/>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77" name="Shape 77"/>
        <p:cNvGrpSpPr/>
        <p:nvPr/>
      </p:nvGrpSpPr>
      <p:grpSpPr>
        <a:xfrm>
          <a:off x="0" y="0"/>
          <a:ext cx="0" cy="0"/>
          <a:chOff x="0" y="0"/>
          <a:chExt cx="0" cy="0"/>
        </a:xfrm>
      </p:grpSpPr>
      <p:sp>
        <p:nvSpPr>
          <p:cNvPr id="78" name="Google Shape;78;p18"/>
          <p:cNvSpPr txBox="1"/>
          <p:nvPr>
            <p:ph type="title"/>
          </p:nvPr>
        </p:nvSpPr>
        <p:spPr>
          <a:xfrm>
            <a:off x="457200" y="277813"/>
            <a:ext cx="8229600" cy="1139825"/>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1pPr>
            <a:lvl2pPr indent="0" lvl="1"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2pPr>
            <a:lvl3pPr indent="0" lvl="2"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3pPr>
            <a:lvl4pPr indent="0" lvl="3"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4pPr>
            <a:lvl5pPr indent="0" lvl="4"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5pPr>
            <a:lvl6pPr indent="0" lvl="5" marL="4572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6pPr>
            <a:lvl7pPr indent="0" lvl="6" marL="9144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7pPr>
            <a:lvl8pPr indent="0" lvl="7" marL="13716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8pPr>
            <a:lvl9pPr indent="0" lvl="8" marL="18288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9pPr>
          </a:lstStyle>
          <a:p/>
        </p:txBody>
      </p:sp>
      <p:sp>
        <p:nvSpPr>
          <p:cNvPr id="79" name="Google Shape;79;p18"/>
          <p:cNvSpPr txBox="1"/>
          <p:nvPr>
            <p:ph idx="1" type="body"/>
          </p:nvPr>
        </p:nvSpPr>
        <p:spPr>
          <a:xfrm>
            <a:off x="457200" y="1600200"/>
            <a:ext cx="4038600" cy="4530725"/>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SzPts val="1400"/>
              <a:buNone/>
              <a:defRPr b="0" i="0" sz="2400" u="none" cap="none" strike="noStrike">
                <a:solidFill>
                  <a:schemeClr val="dk1"/>
                </a:solidFill>
                <a:latin typeface="Times"/>
                <a:ea typeface="Times"/>
                <a:cs typeface="Times"/>
                <a:sym typeface="Times"/>
              </a:defRPr>
            </a:lvl1pPr>
            <a:lvl2pPr indent="-406400" lvl="1" marL="914400" marR="0" rtl="0" algn="l">
              <a:spcBef>
                <a:spcPts val="560"/>
              </a:spcBef>
              <a:spcAft>
                <a:spcPts val="0"/>
              </a:spcAft>
              <a:buClr>
                <a:schemeClr val="dk1"/>
              </a:buClr>
              <a:buSzPts val="2800"/>
              <a:buFont typeface="Times"/>
              <a:buChar char="–"/>
              <a:defRPr b="0" i="0" sz="2800" u="none" cap="none" strike="noStrike">
                <a:solidFill>
                  <a:schemeClr val="dk1"/>
                </a:solidFill>
                <a:latin typeface="Times"/>
                <a:ea typeface="Times"/>
                <a:cs typeface="Times"/>
                <a:sym typeface="Times"/>
              </a:defRPr>
            </a:lvl2pPr>
            <a:lvl3pPr indent="-381000" lvl="2" marL="1371600" marR="0" rtl="0" algn="l">
              <a:spcBef>
                <a:spcPts val="480"/>
              </a:spcBef>
              <a:spcAft>
                <a:spcPts val="0"/>
              </a:spcAft>
              <a:buClr>
                <a:srgbClr val="408000"/>
              </a:buClr>
              <a:buSzPts val="2400"/>
              <a:buFont typeface="Times"/>
              <a:buChar char="•"/>
              <a:defRPr b="0" i="0" sz="2400" u="none" cap="none" strike="noStrike">
                <a:solidFill>
                  <a:schemeClr val="dk1"/>
                </a:solidFill>
                <a:latin typeface="Times"/>
                <a:ea typeface="Times"/>
                <a:cs typeface="Times"/>
                <a:sym typeface="Times"/>
              </a:defRPr>
            </a:lvl3pPr>
            <a:lvl4pPr indent="-355600" lvl="3" marL="1828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4pPr>
            <a:lvl5pPr indent="-355600" lvl="4" marL="22860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5pPr>
            <a:lvl6pPr indent="-355600" lvl="5" marL="27432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6pPr>
            <a:lvl7pPr indent="-355600" lvl="6" marL="32004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7pPr>
            <a:lvl8pPr indent="-355600" lvl="7" marL="36576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8pPr>
            <a:lvl9pPr indent="-355600" lvl="8" marL="4114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9pPr>
          </a:lstStyle>
          <a:p/>
        </p:txBody>
      </p:sp>
      <p:sp>
        <p:nvSpPr>
          <p:cNvPr id="80" name="Google Shape;80;p18"/>
          <p:cNvSpPr txBox="1"/>
          <p:nvPr>
            <p:ph idx="2" type="body"/>
          </p:nvPr>
        </p:nvSpPr>
        <p:spPr>
          <a:xfrm>
            <a:off x="4648200" y="1600200"/>
            <a:ext cx="4038600" cy="4530725"/>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SzPts val="1400"/>
              <a:buNone/>
              <a:defRPr b="0" i="0" sz="2400" u="none" cap="none" strike="noStrike">
                <a:solidFill>
                  <a:schemeClr val="dk1"/>
                </a:solidFill>
                <a:latin typeface="Times"/>
                <a:ea typeface="Times"/>
                <a:cs typeface="Times"/>
                <a:sym typeface="Times"/>
              </a:defRPr>
            </a:lvl1pPr>
            <a:lvl2pPr indent="-406400" lvl="1" marL="914400" marR="0" rtl="0" algn="l">
              <a:spcBef>
                <a:spcPts val="560"/>
              </a:spcBef>
              <a:spcAft>
                <a:spcPts val="0"/>
              </a:spcAft>
              <a:buClr>
                <a:schemeClr val="dk1"/>
              </a:buClr>
              <a:buSzPts val="2800"/>
              <a:buFont typeface="Times"/>
              <a:buChar char="–"/>
              <a:defRPr b="0" i="0" sz="2800" u="none" cap="none" strike="noStrike">
                <a:solidFill>
                  <a:schemeClr val="dk1"/>
                </a:solidFill>
                <a:latin typeface="Times"/>
                <a:ea typeface="Times"/>
                <a:cs typeface="Times"/>
                <a:sym typeface="Times"/>
              </a:defRPr>
            </a:lvl2pPr>
            <a:lvl3pPr indent="-381000" lvl="2" marL="1371600" marR="0" rtl="0" algn="l">
              <a:spcBef>
                <a:spcPts val="480"/>
              </a:spcBef>
              <a:spcAft>
                <a:spcPts val="0"/>
              </a:spcAft>
              <a:buClr>
                <a:srgbClr val="408000"/>
              </a:buClr>
              <a:buSzPts val="2400"/>
              <a:buFont typeface="Times"/>
              <a:buChar char="•"/>
              <a:defRPr b="0" i="0" sz="2400" u="none" cap="none" strike="noStrike">
                <a:solidFill>
                  <a:schemeClr val="dk1"/>
                </a:solidFill>
                <a:latin typeface="Times"/>
                <a:ea typeface="Times"/>
                <a:cs typeface="Times"/>
                <a:sym typeface="Times"/>
              </a:defRPr>
            </a:lvl3pPr>
            <a:lvl4pPr indent="-355600" lvl="3" marL="1828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4pPr>
            <a:lvl5pPr indent="-355600" lvl="4" marL="22860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5pPr>
            <a:lvl6pPr indent="-355600" lvl="5" marL="27432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6pPr>
            <a:lvl7pPr indent="-355600" lvl="6" marL="32004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7pPr>
            <a:lvl8pPr indent="-355600" lvl="7" marL="36576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8pPr>
            <a:lvl9pPr indent="-355600" lvl="8" marL="4114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9pPr>
          </a:lstStyle>
          <a:p/>
        </p:txBody>
      </p:sp>
      <p:sp>
        <p:nvSpPr>
          <p:cNvPr id="81" name="Google Shape;81;p18"/>
          <p:cNvSpPr txBox="1"/>
          <p:nvPr>
            <p:ph idx="10" type="dt"/>
          </p:nvPr>
        </p:nvSpPr>
        <p:spPr>
          <a:xfrm>
            <a:off x="457200" y="6248400"/>
            <a:ext cx="2133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2" name="Google Shape;82;p18"/>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3" name="Google Shape;83;p18"/>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9" name="Shape 89"/>
        <p:cNvGrpSpPr/>
        <p:nvPr/>
      </p:nvGrpSpPr>
      <p:grpSpPr>
        <a:xfrm>
          <a:off x="0" y="0"/>
          <a:ext cx="0" cy="0"/>
          <a:chOff x="0" y="0"/>
          <a:chExt cx="0" cy="0"/>
        </a:xfrm>
      </p:grpSpPr>
      <p:sp>
        <p:nvSpPr>
          <p:cNvPr id="90" name="Google Shape;90;p20"/>
          <p:cNvSpPr txBox="1"/>
          <p:nvPr>
            <p:ph type="title"/>
          </p:nvPr>
        </p:nvSpPr>
        <p:spPr>
          <a:xfrm>
            <a:off x="457200" y="277813"/>
            <a:ext cx="8229600" cy="1139825"/>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1pPr>
            <a:lvl2pPr indent="0" lvl="1"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2pPr>
            <a:lvl3pPr indent="0" lvl="2"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3pPr>
            <a:lvl4pPr indent="0" lvl="3"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4pPr>
            <a:lvl5pPr indent="0" lvl="4"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5pPr>
            <a:lvl6pPr indent="0" lvl="5" marL="4572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6pPr>
            <a:lvl7pPr indent="0" lvl="6" marL="9144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7pPr>
            <a:lvl8pPr indent="0" lvl="7" marL="13716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8pPr>
            <a:lvl9pPr indent="0" lvl="8" marL="18288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9pPr>
          </a:lstStyle>
          <a:p/>
        </p:txBody>
      </p:sp>
      <p:sp>
        <p:nvSpPr>
          <p:cNvPr id="91" name="Google Shape;91;p20"/>
          <p:cNvSpPr txBox="1"/>
          <p:nvPr>
            <p:ph idx="1" type="body"/>
          </p:nvPr>
        </p:nvSpPr>
        <p:spPr>
          <a:xfrm>
            <a:off x="457200" y="1600200"/>
            <a:ext cx="4038600" cy="4530725"/>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SzPts val="1400"/>
              <a:buNone/>
              <a:defRPr b="0" i="0" sz="2400" u="none" cap="none" strike="noStrike">
                <a:solidFill>
                  <a:schemeClr val="dk1"/>
                </a:solidFill>
                <a:latin typeface="Times"/>
                <a:ea typeface="Times"/>
                <a:cs typeface="Times"/>
                <a:sym typeface="Times"/>
              </a:defRPr>
            </a:lvl1pPr>
            <a:lvl2pPr indent="-406400" lvl="1" marL="914400" marR="0" rtl="0" algn="l">
              <a:spcBef>
                <a:spcPts val="560"/>
              </a:spcBef>
              <a:spcAft>
                <a:spcPts val="0"/>
              </a:spcAft>
              <a:buClr>
                <a:schemeClr val="dk1"/>
              </a:buClr>
              <a:buSzPts val="2800"/>
              <a:buFont typeface="Times"/>
              <a:buChar char="–"/>
              <a:defRPr b="0" i="0" sz="2800" u="none" cap="none" strike="noStrike">
                <a:solidFill>
                  <a:schemeClr val="dk1"/>
                </a:solidFill>
                <a:latin typeface="Times"/>
                <a:ea typeface="Times"/>
                <a:cs typeface="Times"/>
                <a:sym typeface="Times"/>
              </a:defRPr>
            </a:lvl2pPr>
            <a:lvl3pPr indent="-381000" lvl="2" marL="1371600" marR="0" rtl="0" algn="l">
              <a:spcBef>
                <a:spcPts val="480"/>
              </a:spcBef>
              <a:spcAft>
                <a:spcPts val="0"/>
              </a:spcAft>
              <a:buClr>
                <a:srgbClr val="408000"/>
              </a:buClr>
              <a:buSzPts val="2400"/>
              <a:buFont typeface="Times"/>
              <a:buChar char="•"/>
              <a:defRPr b="0" i="0" sz="2400" u="none" cap="none" strike="noStrike">
                <a:solidFill>
                  <a:schemeClr val="dk1"/>
                </a:solidFill>
                <a:latin typeface="Times"/>
                <a:ea typeface="Times"/>
                <a:cs typeface="Times"/>
                <a:sym typeface="Times"/>
              </a:defRPr>
            </a:lvl3pPr>
            <a:lvl4pPr indent="-355600" lvl="3" marL="1828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4pPr>
            <a:lvl5pPr indent="-355600" lvl="4" marL="22860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5pPr>
            <a:lvl6pPr indent="-355600" lvl="5" marL="27432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6pPr>
            <a:lvl7pPr indent="-355600" lvl="6" marL="32004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7pPr>
            <a:lvl8pPr indent="-355600" lvl="7" marL="36576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8pPr>
            <a:lvl9pPr indent="-355600" lvl="8" marL="4114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9pPr>
          </a:lstStyle>
          <a:p/>
        </p:txBody>
      </p:sp>
      <p:sp>
        <p:nvSpPr>
          <p:cNvPr id="92" name="Google Shape;92;p20"/>
          <p:cNvSpPr txBox="1"/>
          <p:nvPr>
            <p:ph idx="2" type="body"/>
          </p:nvPr>
        </p:nvSpPr>
        <p:spPr>
          <a:xfrm>
            <a:off x="4648200" y="1600200"/>
            <a:ext cx="4038600" cy="2189163"/>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SzPts val="1400"/>
              <a:buNone/>
              <a:defRPr b="0" i="0" sz="2400" u="none" cap="none" strike="noStrike">
                <a:solidFill>
                  <a:schemeClr val="dk1"/>
                </a:solidFill>
                <a:latin typeface="Times"/>
                <a:ea typeface="Times"/>
                <a:cs typeface="Times"/>
                <a:sym typeface="Times"/>
              </a:defRPr>
            </a:lvl1pPr>
            <a:lvl2pPr indent="-406400" lvl="1" marL="914400" marR="0" rtl="0" algn="l">
              <a:spcBef>
                <a:spcPts val="560"/>
              </a:spcBef>
              <a:spcAft>
                <a:spcPts val="0"/>
              </a:spcAft>
              <a:buClr>
                <a:schemeClr val="dk1"/>
              </a:buClr>
              <a:buSzPts val="2800"/>
              <a:buFont typeface="Times"/>
              <a:buChar char="–"/>
              <a:defRPr b="0" i="0" sz="2800" u="none" cap="none" strike="noStrike">
                <a:solidFill>
                  <a:schemeClr val="dk1"/>
                </a:solidFill>
                <a:latin typeface="Times"/>
                <a:ea typeface="Times"/>
                <a:cs typeface="Times"/>
                <a:sym typeface="Times"/>
              </a:defRPr>
            </a:lvl2pPr>
            <a:lvl3pPr indent="-381000" lvl="2" marL="1371600" marR="0" rtl="0" algn="l">
              <a:spcBef>
                <a:spcPts val="480"/>
              </a:spcBef>
              <a:spcAft>
                <a:spcPts val="0"/>
              </a:spcAft>
              <a:buClr>
                <a:srgbClr val="408000"/>
              </a:buClr>
              <a:buSzPts val="2400"/>
              <a:buFont typeface="Times"/>
              <a:buChar char="•"/>
              <a:defRPr b="0" i="0" sz="2400" u="none" cap="none" strike="noStrike">
                <a:solidFill>
                  <a:schemeClr val="dk1"/>
                </a:solidFill>
                <a:latin typeface="Times"/>
                <a:ea typeface="Times"/>
                <a:cs typeface="Times"/>
                <a:sym typeface="Times"/>
              </a:defRPr>
            </a:lvl3pPr>
            <a:lvl4pPr indent="-355600" lvl="3" marL="1828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4pPr>
            <a:lvl5pPr indent="-355600" lvl="4" marL="22860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5pPr>
            <a:lvl6pPr indent="-355600" lvl="5" marL="27432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6pPr>
            <a:lvl7pPr indent="-355600" lvl="6" marL="32004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7pPr>
            <a:lvl8pPr indent="-355600" lvl="7" marL="36576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8pPr>
            <a:lvl9pPr indent="-355600" lvl="8" marL="4114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9pPr>
          </a:lstStyle>
          <a:p/>
        </p:txBody>
      </p:sp>
      <p:sp>
        <p:nvSpPr>
          <p:cNvPr id="93" name="Google Shape;93;p20"/>
          <p:cNvSpPr txBox="1"/>
          <p:nvPr>
            <p:ph idx="3" type="body"/>
          </p:nvPr>
        </p:nvSpPr>
        <p:spPr>
          <a:xfrm>
            <a:off x="4648200" y="3941763"/>
            <a:ext cx="4038600" cy="2189162"/>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SzPts val="1400"/>
              <a:buNone/>
              <a:defRPr b="0" i="0" sz="2400" u="none" cap="none" strike="noStrike">
                <a:solidFill>
                  <a:schemeClr val="dk1"/>
                </a:solidFill>
                <a:latin typeface="Times"/>
                <a:ea typeface="Times"/>
                <a:cs typeface="Times"/>
                <a:sym typeface="Times"/>
              </a:defRPr>
            </a:lvl1pPr>
            <a:lvl2pPr indent="-406400" lvl="1" marL="914400" marR="0" rtl="0" algn="l">
              <a:spcBef>
                <a:spcPts val="560"/>
              </a:spcBef>
              <a:spcAft>
                <a:spcPts val="0"/>
              </a:spcAft>
              <a:buClr>
                <a:schemeClr val="dk1"/>
              </a:buClr>
              <a:buSzPts val="2800"/>
              <a:buFont typeface="Times"/>
              <a:buChar char="–"/>
              <a:defRPr b="0" i="0" sz="2800" u="none" cap="none" strike="noStrike">
                <a:solidFill>
                  <a:schemeClr val="dk1"/>
                </a:solidFill>
                <a:latin typeface="Times"/>
                <a:ea typeface="Times"/>
                <a:cs typeface="Times"/>
                <a:sym typeface="Times"/>
              </a:defRPr>
            </a:lvl2pPr>
            <a:lvl3pPr indent="-381000" lvl="2" marL="1371600" marR="0" rtl="0" algn="l">
              <a:spcBef>
                <a:spcPts val="480"/>
              </a:spcBef>
              <a:spcAft>
                <a:spcPts val="0"/>
              </a:spcAft>
              <a:buClr>
                <a:srgbClr val="408000"/>
              </a:buClr>
              <a:buSzPts val="2400"/>
              <a:buFont typeface="Times"/>
              <a:buChar char="•"/>
              <a:defRPr b="0" i="0" sz="2400" u="none" cap="none" strike="noStrike">
                <a:solidFill>
                  <a:schemeClr val="dk1"/>
                </a:solidFill>
                <a:latin typeface="Times"/>
                <a:ea typeface="Times"/>
                <a:cs typeface="Times"/>
                <a:sym typeface="Times"/>
              </a:defRPr>
            </a:lvl3pPr>
            <a:lvl4pPr indent="-355600" lvl="3" marL="1828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4pPr>
            <a:lvl5pPr indent="-355600" lvl="4" marL="22860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5pPr>
            <a:lvl6pPr indent="-355600" lvl="5" marL="27432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6pPr>
            <a:lvl7pPr indent="-355600" lvl="6" marL="32004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7pPr>
            <a:lvl8pPr indent="-355600" lvl="7" marL="36576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8pPr>
            <a:lvl9pPr indent="-355600" lvl="8" marL="4114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9pPr>
          </a:lstStyle>
          <a:p/>
        </p:txBody>
      </p:sp>
      <p:sp>
        <p:nvSpPr>
          <p:cNvPr id="94" name="Google Shape;94;p20"/>
          <p:cNvSpPr txBox="1"/>
          <p:nvPr>
            <p:ph idx="10" type="dt"/>
          </p:nvPr>
        </p:nvSpPr>
        <p:spPr>
          <a:xfrm>
            <a:off x="457200" y="6248400"/>
            <a:ext cx="2133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95" name="Google Shape;95;p20"/>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96" name="Google Shape;96;p2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2" name="Shape 102"/>
        <p:cNvGrpSpPr/>
        <p:nvPr/>
      </p:nvGrpSpPr>
      <p:grpSpPr>
        <a:xfrm>
          <a:off x="0" y="0"/>
          <a:ext cx="0" cy="0"/>
          <a:chOff x="0" y="0"/>
          <a:chExt cx="0" cy="0"/>
        </a:xfrm>
      </p:grpSpPr>
      <p:sp>
        <p:nvSpPr>
          <p:cNvPr id="103" name="Google Shape;103;p22"/>
          <p:cNvSpPr txBox="1"/>
          <p:nvPr>
            <p:ph type="title"/>
          </p:nvPr>
        </p:nvSpPr>
        <p:spPr>
          <a:xfrm>
            <a:off x="457200" y="277813"/>
            <a:ext cx="8229600" cy="1139825"/>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1pPr>
            <a:lvl2pPr indent="0" lvl="1"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2pPr>
            <a:lvl3pPr indent="0" lvl="2"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3pPr>
            <a:lvl4pPr indent="0" lvl="3"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4pPr>
            <a:lvl5pPr indent="0" lvl="4"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5pPr>
            <a:lvl6pPr indent="0" lvl="5" marL="4572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6pPr>
            <a:lvl7pPr indent="0" lvl="6" marL="9144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7pPr>
            <a:lvl8pPr indent="0" lvl="7" marL="13716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8pPr>
            <a:lvl9pPr indent="0" lvl="8" marL="18288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9pPr>
          </a:lstStyle>
          <a:p/>
        </p:txBody>
      </p:sp>
      <p:sp>
        <p:nvSpPr>
          <p:cNvPr id="104" name="Google Shape;104;p22"/>
          <p:cNvSpPr/>
          <p:nvPr>
            <p:ph idx="2" type="clipArt"/>
          </p:nvPr>
        </p:nvSpPr>
        <p:spPr>
          <a:xfrm>
            <a:off x="457200" y="1600200"/>
            <a:ext cx="4038600" cy="4530725"/>
          </a:xfrm>
          <a:prstGeom prst="rect">
            <a:avLst/>
          </a:prstGeom>
          <a:noFill/>
          <a:ln>
            <a:noFill/>
          </a:ln>
        </p:spPr>
        <p:txBody>
          <a:bodyPr anchorCtr="0" anchor="t" bIns="91425" lIns="91425" spcFirstLastPara="1" rIns="91425" wrap="square" tIns="91425">
            <a:noAutofit/>
          </a:bodyPr>
          <a:lstStyle>
            <a:lvl1pPr indent="-342900" lvl="0" marL="342900" marR="0" rtl="0" algn="l">
              <a:spcBef>
                <a:spcPts val="480"/>
              </a:spcBef>
              <a:spcAft>
                <a:spcPts val="0"/>
              </a:spcAft>
              <a:buSzPts val="1400"/>
              <a:buNone/>
              <a:defRPr b="0" i="0" sz="2400" u="none" cap="none" strike="noStrike">
                <a:solidFill>
                  <a:schemeClr val="dk1"/>
                </a:solidFill>
                <a:latin typeface="Times"/>
                <a:ea typeface="Times"/>
                <a:cs typeface="Times"/>
                <a:sym typeface="Times"/>
              </a:defRPr>
            </a:lvl1pPr>
            <a:lvl2pPr indent="-285750" lvl="1" marL="742950" marR="0" rtl="0" algn="l">
              <a:spcBef>
                <a:spcPts val="560"/>
              </a:spcBef>
              <a:spcAft>
                <a:spcPts val="0"/>
              </a:spcAft>
              <a:buClr>
                <a:schemeClr val="dk1"/>
              </a:buClr>
              <a:buSzPts val="2800"/>
              <a:buFont typeface="Times"/>
              <a:buChar char="–"/>
              <a:defRPr b="0" i="0" sz="2800" u="none" cap="none" strike="noStrike">
                <a:solidFill>
                  <a:schemeClr val="dk1"/>
                </a:solidFill>
                <a:latin typeface="Times"/>
                <a:ea typeface="Times"/>
                <a:cs typeface="Times"/>
                <a:sym typeface="Times"/>
              </a:defRPr>
            </a:lvl2pPr>
            <a:lvl3pPr indent="-228600" lvl="2" marL="1143000" marR="0" rtl="0" algn="l">
              <a:spcBef>
                <a:spcPts val="480"/>
              </a:spcBef>
              <a:spcAft>
                <a:spcPts val="0"/>
              </a:spcAft>
              <a:buClr>
                <a:srgbClr val="408000"/>
              </a:buClr>
              <a:buSzPts val="2400"/>
              <a:buFont typeface="Times"/>
              <a:buChar char="•"/>
              <a:defRPr b="0" i="0" sz="2400" u="none" cap="none" strike="noStrike">
                <a:solidFill>
                  <a:schemeClr val="dk1"/>
                </a:solidFill>
                <a:latin typeface="Times"/>
                <a:ea typeface="Times"/>
                <a:cs typeface="Times"/>
                <a:sym typeface="Times"/>
              </a:defRPr>
            </a:lvl3pPr>
            <a:lvl4pPr indent="-228600" lvl="3" marL="16002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4pPr>
            <a:lvl5pPr indent="-228600" lvl="4" marL="20574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5pPr>
            <a:lvl6pPr indent="-228600" lvl="5" marL="25146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6pPr>
            <a:lvl7pPr indent="-228600" lvl="6" marL="2971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7pPr>
            <a:lvl8pPr indent="-228600" lvl="7" marL="34290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8pPr>
            <a:lvl9pPr indent="-228600" lvl="8" marL="38862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9pPr>
          </a:lstStyle>
          <a:p/>
        </p:txBody>
      </p:sp>
      <p:sp>
        <p:nvSpPr>
          <p:cNvPr id="105" name="Google Shape;105;p22"/>
          <p:cNvSpPr txBox="1"/>
          <p:nvPr>
            <p:ph idx="1" type="body"/>
          </p:nvPr>
        </p:nvSpPr>
        <p:spPr>
          <a:xfrm>
            <a:off x="4648200" y="1600200"/>
            <a:ext cx="4038600" cy="4530725"/>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SzPts val="1400"/>
              <a:buNone/>
              <a:defRPr b="0" i="0" sz="2400" u="none" cap="none" strike="noStrike">
                <a:solidFill>
                  <a:schemeClr val="dk1"/>
                </a:solidFill>
                <a:latin typeface="Times"/>
                <a:ea typeface="Times"/>
                <a:cs typeface="Times"/>
                <a:sym typeface="Times"/>
              </a:defRPr>
            </a:lvl1pPr>
            <a:lvl2pPr indent="-406400" lvl="1" marL="914400" marR="0" rtl="0" algn="l">
              <a:spcBef>
                <a:spcPts val="560"/>
              </a:spcBef>
              <a:spcAft>
                <a:spcPts val="0"/>
              </a:spcAft>
              <a:buClr>
                <a:schemeClr val="dk1"/>
              </a:buClr>
              <a:buSzPts val="2800"/>
              <a:buFont typeface="Times"/>
              <a:buChar char="–"/>
              <a:defRPr b="0" i="0" sz="2800" u="none" cap="none" strike="noStrike">
                <a:solidFill>
                  <a:schemeClr val="dk1"/>
                </a:solidFill>
                <a:latin typeface="Times"/>
                <a:ea typeface="Times"/>
                <a:cs typeface="Times"/>
                <a:sym typeface="Times"/>
              </a:defRPr>
            </a:lvl2pPr>
            <a:lvl3pPr indent="-381000" lvl="2" marL="1371600" marR="0" rtl="0" algn="l">
              <a:spcBef>
                <a:spcPts val="480"/>
              </a:spcBef>
              <a:spcAft>
                <a:spcPts val="0"/>
              </a:spcAft>
              <a:buClr>
                <a:srgbClr val="408000"/>
              </a:buClr>
              <a:buSzPts val="2400"/>
              <a:buFont typeface="Times"/>
              <a:buChar char="•"/>
              <a:defRPr b="0" i="0" sz="2400" u="none" cap="none" strike="noStrike">
                <a:solidFill>
                  <a:schemeClr val="dk1"/>
                </a:solidFill>
                <a:latin typeface="Times"/>
                <a:ea typeface="Times"/>
                <a:cs typeface="Times"/>
                <a:sym typeface="Times"/>
              </a:defRPr>
            </a:lvl3pPr>
            <a:lvl4pPr indent="-355600" lvl="3" marL="1828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4pPr>
            <a:lvl5pPr indent="-355600" lvl="4" marL="22860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5pPr>
            <a:lvl6pPr indent="-355600" lvl="5" marL="27432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6pPr>
            <a:lvl7pPr indent="-355600" lvl="6" marL="32004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7pPr>
            <a:lvl8pPr indent="-355600" lvl="7" marL="36576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8pPr>
            <a:lvl9pPr indent="-355600" lvl="8" marL="4114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9pPr>
          </a:lstStyle>
          <a:p/>
        </p:txBody>
      </p:sp>
      <p:sp>
        <p:nvSpPr>
          <p:cNvPr id="106" name="Google Shape;106;p22"/>
          <p:cNvSpPr txBox="1"/>
          <p:nvPr>
            <p:ph idx="10" type="dt"/>
          </p:nvPr>
        </p:nvSpPr>
        <p:spPr>
          <a:xfrm>
            <a:off x="457200" y="6248400"/>
            <a:ext cx="2133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07" name="Google Shape;107;p22"/>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08" name="Google Shape;108;p22"/>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14" name="Shape 114"/>
        <p:cNvGrpSpPr/>
        <p:nvPr/>
      </p:nvGrpSpPr>
      <p:grpSpPr>
        <a:xfrm>
          <a:off x="0" y="0"/>
          <a:ext cx="0" cy="0"/>
          <a:chOff x="0" y="0"/>
          <a:chExt cx="0" cy="0"/>
        </a:xfrm>
      </p:grpSpPr>
      <p:sp>
        <p:nvSpPr>
          <p:cNvPr id="115" name="Google Shape;115;p24"/>
          <p:cNvSpPr txBox="1"/>
          <p:nvPr>
            <p:ph type="title"/>
          </p:nvPr>
        </p:nvSpPr>
        <p:spPr>
          <a:xfrm>
            <a:off x="457200" y="277813"/>
            <a:ext cx="8229600" cy="1139825"/>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1pPr>
            <a:lvl2pPr indent="0" lvl="1"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2pPr>
            <a:lvl3pPr indent="0" lvl="2"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3pPr>
            <a:lvl4pPr indent="0" lvl="3"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4pPr>
            <a:lvl5pPr indent="0" lvl="4"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5pPr>
            <a:lvl6pPr indent="0" lvl="5" marL="4572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6pPr>
            <a:lvl7pPr indent="0" lvl="6" marL="9144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7pPr>
            <a:lvl8pPr indent="0" lvl="7" marL="13716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8pPr>
            <a:lvl9pPr indent="0" lvl="8" marL="18288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9pPr>
          </a:lstStyle>
          <a:p/>
        </p:txBody>
      </p:sp>
      <p:sp>
        <p:nvSpPr>
          <p:cNvPr id="116" name="Google Shape;116;p24"/>
          <p:cNvSpPr txBox="1"/>
          <p:nvPr>
            <p:ph idx="1" type="body"/>
          </p:nvPr>
        </p:nvSpPr>
        <p:spPr>
          <a:xfrm>
            <a:off x="457200" y="1600200"/>
            <a:ext cx="4038600" cy="4530725"/>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SzPts val="1400"/>
              <a:buNone/>
              <a:defRPr b="0" i="0" sz="2400" u="none" cap="none" strike="noStrike">
                <a:solidFill>
                  <a:schemeClr val="dk1"/>
                </a:solidFill>
                <a:latin typeface="Times"/>
                <a:ea typeface="Times"/>
                <a:cs typeface="Times"/>
                <a:sym typeface="Times"/>
              </a:defRPr>
            </a:lvl1pPr>
            <a:lvl2pPr indent="-406400" lvl="1" marL="914400" marR="0" rtl="0" algn="l">
              <a:spcBef>
                <a:spcPts val="560"/>
              </a:spcBef>
              <a:spcAft>
                <a:spcPts val="0"/>
              </a:spcAft>
              <a:buClr>
                <a:schemeClr val="dk1"/>
              </a:buClr>
              <a:buSzPts val="2800"/>
              <a:buFont typeface="Times"/>
              <a:buChar char="–"/>
              <a:defRPr b="0" i="0" sz="2800" u="none" cap="none" strike="noStrike">
                <a:solidFill>
                  <a:schemeClr val="dk1"/>
                </a:solidFill>
                <a:latin typeface="Times"/>
                <a:ea typeface="Times"/>
                <a:cs typeface="Times"/>
                <a:sym typeface="Times"/>
              </a:defRPr>
            </a:lvl2pPr>
            <a:lvl3pPr indent="-381000" lvl="2" marL="1371600" marR="0" rtl="0" algn="l">
              <a:spcBef>
                <a:spcPts val="480"/>
              </a:spcBef>
              <a:spcAft>
                <a:spcPts val="0"/>
              </a:spcAft>
              <a:buClr>
                <a:srgbClr val="408000"/>
              </a:buClr>
              <a:buSzPts val="2400"/>
              <a:buFont typeface="Times"/>
              <a:buChar char="•"/>
              <a:defRPr b="0" i="0" sz="2400" u="none" cap="none" strike="noStrike">
                <a:solidFill>
                  <a:schemeClr val="dk1"/>
                </a:solidFill>
                <a:latin typeface="Times"/>
                <a:ea typeface="Times"/>
                <a:cs typeface="Times"/>
                <a:sym typeface="Times"/>
              </a:defRPr>
            </a:lvl3pPr>
            <a:lvl4pPr indent="-355600" lvl="3" marL="1828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4pPr>
            <a:lvl5pPr indent="-355600" lvl="4" marL="22860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5pPr>
            <a:lvl6pPr indent="-355600" lvl="5" marL="27432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6pPr>
            <a:lvl7pPr indent="-355600" lvl="6" marL="32004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7pPr>
            <a:lvl8pPr indent="-355600" lvl="7" marL="36576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8pPr>
            <a:lvl9pPr indent="-355600" lvl="8" marL="4114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9pPr>
          </a:lstStyle>
          <a:p/>
        </p:txBody>
      </p:sp>
      <p:sp>
        <p:nvSpPr>
          <p:cNvPr id="117" name="Google Shape;117;p24"/>
          <p:cNvSpPr/>
          <p:nvPr>
            <p:ph idx="2" type="clipArt"/>
          </p:nvPr>
        </p:nvSpPr>
        <p:spPr>
          <a:xfrm>
            <a:off x="4648200" y="1600200"/>
            <a:ext cx="4038600" cy="4530725"/>
          </a:xfrm>
          <a:prstGeom prst="rect">
            <a:avLst/>
          </a:prstGeom>
          <a:noFill/>
          <a:ln>
            <a:noFill/>
          </a:ln>
        </p:spPr>
        <p:txBody>
          <a:bodyPr anchorCtr="0" anchor="t" bIns="91425" lIns="91425" spcFirstLastPara="1" rIns="91425" wrap="square" tIns="91425">
            <a:noAutofit/>
          </a:bodyPr>
          <a:lstStyle>
            <a:lvl1pPr indent="-342900" lvl="0" marL="342900" marR="0" rtl="0" algn="l">
              <a:spcBef>
                <a:spcPts val="480"/>
              </a:spcBef>
              <a:spcAft>
                <a:spcPts val="0"/>
              </a:spcAft>
              <a:buSzPts val="1400"/>
              <a:buNone/>
              <a:defRPr b="0" i="0" sz="2400" u="none" cap="none" strike="noStrike">
                <a:solidFill>
                  <a:schemeClr val="dk1"/>
                </a:solidFill>
                <a:latin typeface="Times"/>
                <a:ea typeface="Times"/>
                <a:cs typeface="Times"/>
                <a:sym typeface="Times"/>
              </a:defRPr>
            </a:lvl1pPr>
            <a:lvl2pPr indent="-285750" lvl="1" marL="742950" marR="0" rtl="0" algn="l">
              <a:spcBef>
                <a:spcPts val="560"/>
              </a:spcBef>
              <a:spcAft>
                <a:spcPts val="0"/>
              </a:spcAft>
              <a:buClr>
                <a:schemeClr val="dk1"/>
              </a:buClr>
              <a:buSzPts val="2800"/>
              <a:buFont typeface="Times"/>
              <a:buChar char="–"/>
              <a:defRPr b="0" i="0" sz="2800" u="none" cap="none" strike="noStrike">
                <a:solidFill>
                  <a:schemeClr val="dk1"/>
                </a:solidFill>
                <a:latin typeface="Times"/>
                <a:ea typeface="Times"/>
                <a:cs typeface="Times"/>
                <a:sym typeface="Times"/>
              </a:defRPr>
            </a:lvl2pPr>
            <a:lvl3pPr indent="-228600" lvl="2" marL="1143000" marR="0" rtl="0" algn="l">
              <a:spcBef>
                <a:spcPts val="480"/>
              </a:spcBef>
              <a:spcAft>
                <a:spcPts val="0"/>
              </a:spcAft>
              <a:buClr>
                <a:srgbClr val="408000"/>
              </a:buClr>
              <a:buSzPts val="2400"/>
              <a:buFont typeface="Times"/>
              <a:buChar char="•"/>
              <a:defRPr b="0" i="0" sz="2400" u="none" cap="none" strike="noStrike">
                <a:solidFill>
                  <a:schemeClr val="dk1"/>
                </a:solidFill>
                <a:latin typeface="Times"/>
                <a:ea typeface="Times"/>
                <a:cs typeface="Times"/>
                <a:sym typeface="Times"/>
              </a:defRPr>
            </a:lvl3pPr>
            <a:lvl4pPr indent="-228600" lvl="3" marL="16002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4pPr>
            <a:lvl5pPr indent="-228600" lvl="4" marL="20574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5pPr>
            <a:lvl6pPr indent="-228600" lvl="5" marL="25146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6pPr>
            <a:lvl7pPr indent="-228600" lvl="6" marL="2971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7pPr>
            <a:lvl8pPr indent="-228600" lvl="7" marL="34290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8pPr>
            <a:lvl9pPr indent="-228600" lvl="8" marL="38862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9pPr>
          </a:lstStyle>
          <a:p/>
        </p:txBody>
      </p:sp>
      <p:sp>
        <p:nvSpPr>
          <p:cNvPr id="118" name="Google Shape;118;p24"/>
          <p:cNvSpPr txBox="1"/>
          <p:nvPr>
            <p:ph idx="10" type="dt"/>
          </p:nvPr>
        </p:nvSpPr>
        <p:spPr>
          <a:xfrm>
            <a:off x="457200" y="6248400"/>
            <a:ext cx="2133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19" name="Google Shape;119;p24"/>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20" name="Google Shape;120;p2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3"/>
          <p:cNvSpPr txBox="1"/>
          <p:nvPr>
            <p:ph type="title"/>
          </p:nvPr>
        </p:nvSpPr>
        <p:spPr>
          <a:xfrm>
            <a:off x="457200" y="274638"/>
            <a:ext cx="8229600"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1pPr>
            <a:lvl2pPr indent="0" lvl="1"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2pPr>
            <a:lvl3pPr indent="0" lvl="2"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3pPr>
            <a:lvl4pPr indent="0" lvl="3"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4pPr>
            <a:lvl5pPr indent="0" lvl="4"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5pPr>
            <a:lvl6pPr indent="0" lvl="5" marL="4572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6pPr>
            <a:lvl7pPr indent="0" lvl="6" marL="9144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7pPr>
            <a:lvl8pPr indent="0" lvl="7" marL="13716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8pPr>
            <a:lvl9pPr indent="0" lvl="8" marL="18288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9pPr>
          </a:lstStyle>
          <a:p/>
        </p:txBody>
      </p:sp>
      <p:sp>
        <p:nvSpPr>
          <p:cNvPr id="14" name="Google Shape;14;p3"/>
          <p:cNvSpPr txBox="1"/>
          <p:nvPr>
            <p:ph idx="1" type="body"/>
          </p:nvPr>
        </p:nvSpPr>
        <p:spPr>
          <a:xfrm>
            <a:off x="457200" y="1600200"/>
            <a:ext cx="8229600" cy="4525963"/>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SzPts val="1400"/>
              <a:buNone/>
              <a:defRPr b="0" i="0" sz="2400" u="none" cap="none" strike="noStrike">
                <a:solidFill>
                  <a:schemeClr val="dk1"/>
                </a:solidFill>
                <a:latin typeface="Times"/>
                <a:ea typeface="Times"/>
                <a:cs typeface="Times"/>
                <a:sym typeface="Times"/>
              </a:defRPr>
            </a:lvl1pPr>
            <a:lvl2pPr indent="-406400" lvl="1" marL="914400" marR="0" rtl="0" algn="l">
              <a:spcBef>
                <a:spcPts val="560"/>
              </a:spcBef>
              <a:spcAft>
                <a:spcPts val="0"/>
              </a:spcAft>
              <a:buClr>
                <a:schemeClr val="dk1"/>
              </a:buClr>
              <a:buSzPts val="2800"/>
              <a:buFont typeface="Times"/>
              <a:buChar char="–"/>
              <a:defRPr b="0" i="0" sz="2800" u="none" cap="none" strike="noStrike">
                <a:solidFill>
                  <a:schemeClr val="dk1"/>
                </a:solidFill>
                <a:latin typeface="Times"/>
                <a:ea typeface="Times"/>
                <a:cs typeface="Times"/>
                <a:sym typeface="Times"/>
              </a:defRPr>
            </a:lvl2pPr>
            <a:lvl3pPr indent="-381000" lvl="2" marL="1371600" marR="0" rtl="0" algn="l">
              <a:spcBef>
                <a:spcPts val="480"/>
              </a:spcBef>
              <a:spcAft>
                <a:spcPts val="0"/>
              </a:spcAft>
              <a:buClr>
                <a:srgbClr val="408000"/>
              </a:buClr>
              <a:buSzPts val="2400"/>
              <a:buFont typeface="Times"/>
              <a:buChar char="•"/>
              <a:defRPr b="0" i="0" sz="2400" u="none" cap="none" strike="noStrike">
                <a:solidFill>
                  <a:schemeClr val="dk1"/>
                </a:solidFill>
                <a:latin typeface="Times"/>
                <a:ea typeface="Times"/>
                <a:cs typeface="Times"/>
                <a:sym typeface="Times"/>
              </a:defRPr>
            </a:lvl3pPr>
            <a:lvl4pPr indent="-355600" lvl="3" marL="1828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4pPr>
            <a:lvl5pPr indent="-355600" lvl="4" marL="22860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5pPr>
            <a:lvl6pPr indent="-355600" lvl="5" marL="27432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6pPr>
            <a:lvl7pPr indent="-355600" lvl="6" marL="32004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7pPr>
            <a:lvl8pPr indent="-355600" lvl="7" marL="36576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8pPr>
            <a:lvl9pPr indent="-355600" lvl="8" marL="4114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 name="Shape 15"/>
        <p:cNvGrpSpPr/>
        <p:nvPr/>
      </p:nvGrpSpPr>
      <p:grpSpPr>
        <a:xfrm>
          <a:off x="0" y="0"/>
          <a:ext cx="0" cy="0"/>
          <a:chOff x="0" y="0"/>
          <a:chExt cx="0" cy="0"/>
        </a:xfrm>
      </p:grpSpPr>
      <p:sp>
        <p:nvSpPr>
          <p:cNvPr id="16" name="Google Shape;16;p4"/>
          <p:cNvSpPr txBox="1"/>
          <p:nvPr>
            <p:ph type="title"/>
          </p:nvPr>
        </p:nvSpPr>
        <p:spPr>
          <a:xfrm rot="5400000">
            <a:off x="4732337" y="2171700"/>
            <a:ext cx="5851525" cy="20574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1pPr>
            <a:lvl2pPr indent="0" lvl="1"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2pPr>
            <a:lvl3pPr indent="0" lvl="2"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3pPr>
            <a:lvl4pPr indent="0" lvl="3"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4pPr>
            <a:lvl5pPr indent="0" lvl="4"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5pPr>
            <a:lvl6pPr indent="0" lvl="5" marL="4572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6pPr>
            <a:lvl7pPr indent="0" lvl="6" marL="9144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7pPr>
            <a:lvl8pPr indent="0" lvl="7" marL="13716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8pPr>
            <a:lvl9pPr indent="0" lvl="8" marL="18288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9pPr>
          </a:lstStyle>
          <a:p/>
        </p:txBody>
      </p:sp>
      <p:sp>
        <p:nvSpPr>
          <p:cNvPr id="17" name="Google Shape;17;p4"/>
          <p:cNvSpPr txBox="1"/>
          <p:nvPr>
            <p:ph idx="1" type="body"/>
          </p:nvPr>
        </p:nvSpPr>
        <p:spPr>
          <a:xfrm rot="5400000">
            <a:off x="541338" y="190501"/>
            <a:ext cx="5851525" cy="6019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SzPts val="1400"/>
              <a:buNone/>
              <a:defRPr sz="2400">
                <a:solidFill>
                  <a:schemeClr val="dk1"/>
                </a:solidFill>
                <a:latin typeface="Times"/>
                <a:ea typeface="Times"/>
                <a:cs typeface="Times"/>
                <a:sym typeface="Times"/>
              </a:defRPr>
            </a:lvl1pPr>
            <a:lvl2pPr indent="-406400" lvl="1" marL="914400" marR="0" rtl="0" algn="l">
              <a:spcBef>
                <a:spcPts val="560"/>
              </a:spcBef>
              <a:spcAft>
                <a:spcPts val="0"/>
              </a:spcAft>
              <a:buClr>
                <a:schemeClr val="dk1"/>
              </a:buClr>
              <a:buSzPts val="2800"/>
              <a:buFont typeface="Times"/>
              <a:buChar char="–"/>
              <a:defRPr b="0" i="0" sz="2800" u="none" cap="none" strike="noStrike">
                <a:solidFill>
                  <a:schemeClr val="dk1"/>
                </a:solidFill>
                <a:latin typeface="Times"/>
                <a:ea typeface="Times"/>
                <a:cs typeface="Times"/>
                <a:sym typeface="Times"/>
              </a:defRPr>
            </a:lvl2pPr>
            <a:lvl3pPr indent="-381000" lvl="2" marL="1371600" marR="0" rtl="0" algn="l">
              <a:spcBef>
                <a:spcPts val="480"/>
              </a:spcBef>
              <a:spcAft>
                <a:spcPts val="0"/>
              </a:spcAft>
              <a:buClr>
                <a:srgbClr val="408000"/>
              </a:buClr>
              <a:buSzPts val="2400"/>
              <a:buFont typeface="Times"/>
              <a:buChar char="•"/>
              <a:defRPr b="0" i="0" sz="2400" u="none" cap="none" strike="noStrike">
                <a:solidFill>
                  <a:schemeClr val="dk1"/>
                </a:solidFill>
                <a:latin typeface="Times"/>
                <a:ea typeface="Times"/>
                <a:cs typeface="Times"/>
                <a:sym typeface="Times"/>
              </a:defRPr>
            </a:lvl3pPr>
            <a:lvl4pPr indent="-355600" lvl="3" marL="1828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4pPr>
            <a:lvl5pPr indent="-355600" lvl="4" marL="22860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5pPr>
            <a:lvl6pPr indent="-355600" lvl="5" marL="27432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6pPr>
            <a:lvl7pPr indent="-355600" lvl="6" marL="32004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7pPr>
            <a:lvl8pPr indent="-355600" lvl="7" marL="36576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8pPr>
            <a:lvl9pPr indent="-355600" lvl="8" marL="4114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 name="Shape 18"/>
        <p:cNvGrpSpPr/>
        <p:nvPr/>
      </p:nvGrpSpPr>
      <p:grpSpPr>
        <a:xfrm>
          <a:off x="0" y="0"/>
          <a:ext cx="0" cy="0"/>
          <a:chOff x="0" y="0"/>
          <a:chExt cx="0" cy="0"/>
        </a:xfrm>
      </p:grpSpPr>
      <p:sp>
        <p:nvSpPr>
          <p:cNvPr id="19" name="Google Shape;19;p5"/>
          <p:cNvSpPr txBox="1"/>
          <p:nvPr>
            <p:ph type="title"/>
          </p:nvPr>
        </p:nvSpPr>
        <p:spPr>
          <a:xfrm>
            <a:off x="457200" y="274638"/>
            <a:ext cx="8229600"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1pPr>
            <a:lvl2pPr indent="0" lvl="1"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2pPr>
            <a:lvl3pPr indent="0" lvl="2"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3pPr>
            <a:lvl4pPr indent="0" lvl="3"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4pPr>
            <a:lvl5pPr indent="0" lvl="4"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5pPr>
            <a:lvl6pPr indent="0" lvl="5" marL="4572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6pPr>
            <a:lvl7pPr indent="0" lvl="6" marL="9144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7pPr>
            <a:lvl8pPr indent="0" lvl="7" marL="13716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8pPr>
            <a:lvl9pPr indent="0" lvl="8" marL="18288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9pPr>
          </a:lstStyle>
          <a:p/>
        </p:txBody>
      </p:sp>
      <p:sp>
        <p:nvSpPr>
          <p:cNvPr id="20" name="Google Shape;20;p5"/>
          <p:cNvSpPr txBox="1"/>
          <p:nvPr>
            <p:ph idx="1" type="body"/>
          </p:nvPr>
        </p:nvSpPr>
        <p:spPr>
          <a:xfrm rot="5400000">
            <a:off x="2309018" y="-251619"/>
            <a:ext cx="4525963" cy="82296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SzPts val="1400"/>
              <a:buNone/>
              <a:defRPr sz="2400">
                <a:solidFill>
                  <a:schemeClr val="dk1"/>
                </a:solidFill>
                <a:latin typeface="Times"/>
                <a:ea typeface="Times"/>
                <a:cs typeface="Times"/>
                <a:sym typeface="Times"/>
              </a:defRPr>
            </a:lvl1pPr>
            <a:lvl2pPr indent="-406400" lvl="1" marL="914400" marR="0" rtl="0" algn="l">
              <a:spcBef>
                <a:spcPts val="560"/>
              </a:spcBef>
              <a:spcAft>
                <a:spcPts val="0"/>
              </a:spcAft>
              <a:buClr>
                <a:schemeClr val="dk1"/>
              </a:buClr>
              <a:buSzPts val="2800"/>
              <a:buFont typeface="Times"/>
              <a:buChar char="–"/>
              <a:defRPr b="0" i="0" sz="2800" u="none" cap="none" strike="noStrike">
                <a:solidFill>
                  <a:schemeClr val="dk1"/>
                </a:solidFill>
                <a:latin typeface="Times"/>
                <a:ea typeface="Times"/>
                <a:cs typeface="Times"/>
                <a:sym typeface="Times"/>
              </a:defRPr>
            </a:lvl2pPr>
            <a:lvl3pPr indent="-381000" lvl="2" marL="1371600" marR="0" rtl="0" algn="l">
              <a:spcBef>
                <a:spcPts val="480"/>
              </a:spcBef>
              <a:spcAft>
                <a:spcPts val="0"/>
              </a:spcAft>
              <a:buClr>
                <a:srgbClr val="408000"/>
              </a:buClr>
              <a:buSzPts val="2400"/>
              <a:buFont typeface="Times"/>
              <a:buChar char="•"/>
              <a:defRPr b="0" i="0" sz="2400" u="none" cap="none" strike="noStrike">
                <a:solidFill>
                  <a:schemeClr val="dk1"/>
                </a:solidFill>
                <a:latin typeface="Times"/>
                <a:ea typeface="Times"/>
                <a:cs typeface="Times"/>
                <a:sym typeface="Times"/>
              </a:defRPr>
            </a:lvl3pPr>
            <a:lvl4pPr indent="-355600" lvl="3" marL="1828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4pPr>
            <a:lvl5pPr indent="-355600" lvl="4" marL="22860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5pPr>
            <a:lvl6pPr indent="-355600" lvl="5" marL="27432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6pPr>
            <a:lvl7pPr indent="-355600" lvl="6" marL="32004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7pPr>
            <a:lvl8pPr indent="-355600" lvl="7" marL="36576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8pPr>
            <a:lvl9pPr indent="-355600" lvl="8" marL="4114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 name="Shape 21"/>
        <p:cNvGrpSpPr/>
        <p:nvPr/>
      </p:nvGrpSpPr>
      <p:grpSpPr>
        <a:xfrm>
          <a:off x="0" y="0"/>
          <a:ext cx="0" cy="0"/>
          <a:chOff x="0" y="0"/>
          <a:chExt cx="0" cy="0"/>
        </a:xfrm>
      </p:grpSpPr>
      <p:sp>
        <p:nvSpPr>
          <p:cNvPr id="22" name="Google Shape;22;p6"/>
          <p:cNvSpPr txBox="1"/>
          <p:nvPr>
            <p:ph type="title"/>
          </p:nvPr>
        </p:nvSpPr>
        <p:spPr>
          <a:xfrm>
            <a:off x="1792288" y="4800600"/>
            <a:ext cx="5486400" cy="566738"/>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000" u="none" cap="none" strike="noStrike">
                <a:solidFill>
                  <a:schemeClr val="dk2"/>
                </a:solidFill>
                <a:latin typeface="Times"/>
                <a:ea typeface="Times"/>
                <a:cs typeface="Times"/>
                <a:sym typeface="Times"/>
              </a:defRPr>
            </a:lvl1pPr>
            <a:lvl2pPr indent="0" lvl="1"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2pPr>
            <a:lvl3pPr indent="0" lvl="2"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3pPr>
            <a:lvl4pPr indent="0" lvl="3"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4pPr>
            <a:lvl5pPr indent="0" lvl="4"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5pPr>
            <a:lvl6pPr indent="0" lvl="5" marL="4572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6pPr>
            <a:lvl7pPr indent="0" lvl="6" marL="9144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7pPr>
            <a:lvl8pPr indent="0" lvl="7" marL="13716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8pPr>
            <a:lvl9pPr indent="0" lvl="8" marL="18288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9pPr>
          </a:lstStyle>
          <a:p/>
        </p:txBody>
      </p:sp>
      <p:sp>
        <p:nvSpPr>
          <p:cNvPr id="23" name="Google Shape;23;p6"/>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noAutofit/>
          </a:bodyPr>
          <a:lstStyle>
            <a:lvl1pPr indent="0" lvl="0" marL="0" marR="0" rtl="0" algn="l">
              <a:spcBef>
                <a:spcPts val="640"/>
              </a:spcBef>
              <a:spcAft>
                <a:spcPts val="0"/>
              </a:spcAft>
              <a:buClr>
                <a:schemeClr val="dk1"/>
              </a:buClr>
              <a:buSzPts val="1400"/>
              <a:buFont typeface="Times"/>
              <a:buNone/>
              <a:defRPr sz="3200">
                <a:solidFill>
                  <a:schemeClr val="dk1"/>
                </a:solidFill>
                <a:latin typeface="Times"/>
                <a:ea typeface="Times"/>
                <a:cs typeface="Times"/>
                <a:sym typeface="Times"/>
              </a:defRPr>
            </a:lvl1pPr>
            <a:lvl2pPr indent="0" lvl="1" marL="457200" marR="0" rtl="0" algn="l">
              <a:spcBef>
                <a:spcPts val="560"/>
              </a:spcBef>
              <a:spcAft>
                <a:spcPts val="0"/>
              </a:spcAft>
              <a:buClr>
                <a:schemeClr val="dk1"/>
              </a:buClr>
              <a:buSzPts val="1400"/>
              <a:buFont typeface="Times"/>
              <a:buNone/>
              <a:defRPr b="0" i="0" sz="2800" u="none" cap="none" strike="noStrike">
                <a:solidFill>
                  <a:schemeClr val="dk1"/>
                </a:solidFill>
                <a:latin typeface="Times"/>
                <a:ea typeface="Times"/>
                <a:cs typeface="Times"/>
                <a:sym typeface="Times"/>
              </a:defRPr>
            </a:lvl2pPr>
            <a:lvl3pPr indent="0" lvl="2" marL="914400" marR="0" rtl="0" algn="l">
              <a:spcBef>
                <a:spcPts val="480"/>
              </a:spcBef>
              <a:spcAft>
                <a:spcPts val="0"/>
              </a:spcAft>
              <a:buClr>
                <a:srgbClr val="408000"/>
              </a:buClr>
              <a:buSzPts val="1400"/>
              <a:buFont typeface="Times"/>
              <a:buNone/>
              <a:defRPr b="0" i="0" sz="2400" u="none" cap="none" strike="noStrike">
                <a:solidFill>
                  <a:schemeClr val="dk1"/>
                </a:solidFill>
                <a:latin typeface="Times"/>
                <a:ea typeface="Times"/>
                <a:cs typeface="Times"/>
                <a:sym typeface="Times"/>
              </a:defRPr>
            </a:lvl3pPr>
            <a:lvl4pPr indent="0" lvl="3" marL="1371600" marR="0" rtl="0" algn="l">
              <a:spcBef>
                <a:spcPts val="400"/>
              </a:spcBef>
              <a:spcAft>
                <a:spcPts val="0"/>
              </a:spcAft>
              <a:buClr>
                <a:schemeClr val="dk1"/>
              </a:buClr>
              <a:buSzPts val="1400"/>
              <a:buFont typeface="Times"/>
              <a:buNone/>
              <a:defRPr b="0" i="0" sz="2000" u="none" cap="none" strike="noStrike">
                <a:solidFill>
                  <a:schemeClr val="dk1"/>
                </a:solidFill>
                <a:latin typeface="Times"/>
                <a:ea typeface="Times"/>
                <a:cs typeface="Times"/>
                <a:sym typeface="Times"/>
              </a:defRPr>
            </a:lvl4pPr>
            <a:lvl5pPr indent="0" lvl="4" marL="1828800" marR="0" rtl="0" algn="l">
              <a:spcBef>
                <a:spcPts val="400"/>
              </a:spcBef>
              <a:spcAft>
                <a:spcPts val="0"/>
              </a:spcAft>
              <a:buClr>
                <a:schemeClr val="dk1"/>
              </a:buClr>
              <a:buSzPts val="1400"/>
              <a:buFont typeface="Times"/>
              <a:buNone/>
              <a:defRPr b="0" i="0" sz="2000" u="none" cap="none" strike="noStrike">
                <a:solidFill>
                  <a:schemeClr val="dk1"/>
                </a:solidFill>
                <a:latin typeface="Times"/>
                <a:ea typeface="Times"/>
                <a:cs typeface="Times"/>
                <a:sym typeface="Times"/>
              </a:defRPr>
            </a:lvl5pPr>
            <a:lvl6pPr indent="0" lvl="5" marL="2286000" marR="0" rtl="0" algn="l">
              <a:spcBef>
                <a:spcPts val="400"/>
              </a:spcBef>
              <a:spcAft>
                <a:spcPts val="0"/>
              </a:spcAft>
              <a:buClr>
                <a:schemeClr val="dk1"/>
              </a:buClr>
              <a:buSzPts val="1400"/>
              <a:buFont typeface="Times"/>
              <a:buNone/>
              <a:defRPr b="0" i="0" sz="2000" u="none" cap="none" strike="noStrike">
                <a:solidFill>
                  <a:schemeClr val="dk1"/>
                </a:solidFill>
                <a:latin typeface="Times"/>
                <a:ea typeface="Times"/>
                <a:cs typeface="Times"/>
                <a:sym typeface="Times"/>
              </a:defRPr>
            </a:lvl6pPr>
            <a:lvl7pPr indent="0" lvl="6" marL="2743200" marR="0" rtl="0" algn="l">
              <a:spcBef>
                <a:spcPts val="400"/>
              </a:spcBef>
              <a:spcAft>
                <a:spcPts val="0"/>
              </a:spcAft>
              <a:buClr>
                <a:schemeClr val="dk1"/>
              </a:buClr>
              <a:buSzPts val="1400"/>
              <a:buFont typeface="Times"/>
              <a:buNone/>
              <a:defRPr b="0" i="0" sz="2000" u="none" cap="none" strike="noStrike">
                <a:solidFill>
                  <a:schemeClr val="dk1"/>
                </a:solidFill>
                <a:latin typeface="Times"/>
                <a:ea typeface="Times"/>
                <a:cs typeface="Times"/>
                <a:sym typeface="Times"/>
              </a:defRPr>
            </a:lvl7pPr>
            <a:lvl8pPr indent="0" lvl="7" marL="3200400" marR="0" rtl="0" algn="l">
              <a:spcBef>
                <a:spcPts val="400"/>
              </a:spcBef>
              <a:spcAft>
                <a:spcPts val="0"/>
              </a:spcAft>
              <a:buClr>
                <a:schemeClr val="dk1"/>
              </a:buClr>
              <a:buSzPts val="1400"/>
              <a:buFont typeface="Times"/>
              <a:buNone/>
              <a:defRPr b="0" i="0" sz="2000" u="none" cap="none" strike="noStrike">
                <a:solidFill>
                  <a:schemeClr val="dk1"/>
                </a:solidFill>
                <a:latin typeface="Times"/>
                <a:ea typeface="Times"/>
                <a:cs typeface="Times"/>
                <a:sym typeface="Times"/>
              </a:defRPr>
            </a:lvl8pPr>
            <a:lvl9pPr indent="0" lvl="8" marL="3657600" marR="0" rtl="0" algn="l">
              <a:spcBef>
                <a:spcPts val="400"/>
              </a:spcBef>
              <a:spcAft>
                <a:spcPts val="0"/>
              </a:spcAft>
              <a:buClr>
                <a:schemeClr val="dk1"/>
              </a:buClr>
              <a:buSzPts val="1400"/>
              <a:buFont typeface="Times"/>
              <a:buNone/>
              <a:defRPr b="0" i="0" sz="2000" u="none" cap="none" strike="noStrike">
                <a:solidFill>
                  <a:schemeClr val="dk1"/>
                </a:solidFill>
                <a:latin typeface="Times"/>
                <a:ea typeface="Times"/>
                <a:cs typeface="Times"/>
                <a:sym typeface="Times"/>
              </a:defRPr>
            </a:lvl9pPr>
          </a:lstStyle>
          <a:p/>
        </p:txBody>
      </p:sp>
      <p:sp>
        <p:nvSpPr>
          <p:cNvPr id="24" name="Google Shape;24;p6"/>
          <p:cNvSpPr txBox="1"/>
          <p:nvPr>
            <p:ph idx="1" type="body"/>
          </p:nvPr>
        </p:nvSpPr>
        <p:spPr>
          <a:xfrm>
            <a:off x="1792288" y="5367338"/>
            <a:ext cx="5486400" cy="804862"/>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Times"/>
              <a:buNone/>
              <a:defRPr sz="1400">
                <a:solidFill>
                  <a:schemeClr val="dk1"/>
                </a:solidFill>
                <a:latin typeface="Times"/>
                <a:ea typeface="Times"/>
                <a:cs typeface="Times"/>
                <a:sym typeface="Times"/>
              </a:defRPr>
            </a:lvl1pPr>
            <a:lvl2pPr indent="-228600" lvl="1" marL="914400" marR="0" rtl="0" algn="l">
              <a:spcBef>
                <a:spcPts val="240"/>
              </a:spcBef>
              <a:spcAft>
                <a:spcPts val="0"/>
              </a:spcAft>
              <a:buClr>
                <a:schemeClr val="dk1"/>
              </a:buClr>
              <a:buSzPts val="1400"/>
              <a:buFont typeface="Times"/>
              <a:buNone/>
              <a:defRPr b="0" i="0" sz="1200" u="none" cap="none" strike="noStrike">
                <a:solidFill>
                  <a:schemeClr val="dk1"/>
                </a:solidFill>
                <a:latin typeface="Times"/>
                <a:ea typeface="Times"/>
                <a:cs typeface="Times"/>
                <a:sym typeface="Times"/>
              </a:defRPr>
            </a:lvl2pPr>
            <a:lvl3pPr indent="-228600" lvl="2" marL="1371600" marR="0" rtl="0" algn="l">
              <a:spcBef>
                <a:spcPts val="200"/>
              </a:spcBef>
              <a:spcAft>
                <a:spcPts val="0"/>
              </a:spcAft>
              <a:buClr>
                <a:srgbClr val="408000"/>
              </a:buClr>
              <a:buSzPts val="1400"/>
              <a:buFont typeface="Times"/>
              <a:buNone/>
              <a:defRPr b="0" i="0" sz="1000" u="none" cap="none" strike="noStrike">
                <a:solidFill>
                  <a:schemeClr val="dk1"/>
                </a:solidFill>
                <a:latin typeface="Times"/>
                <a:ea typeface="Times"/>
                <a:cs typeface="Times"/>
                <a:sym typeface="Times"/>
              </a:defRPr>
            </a:lvl3pPr>
            <a:lvl4pPr indent="-228600" lvl="3" marL="1828800" marR="0" rtl="0" algn="l">
              <a:spcBef>
                <a:spcPts val="180"/>
              </a:spcBef>
              <a:spcAft>
                <a:spcPts val="0"/>
              </a:spcAft>
              <a:buClr>
                <a:schemeClr val="dk1"/>
              </a:buClr>
              <a:buSzPts val="1400"/>
              <a:buFont typeface="Times"/>
              <a:buNone/>
              <a:defRPr b="0" i="0" sz="900" u="none" cap="none" strike="noStrike">
                <a:solidFill>
                  <a:schemeClr val="dk1"/>
                </a:solidFill>
                <a:latin typeface="Times"/>
                <a:ea typeface="Times"/>
                <a:cs typeface="Times"/>
                <a:sym typeface="Times"/>
              </a:defRPr>
            </a:lvl4pPr>
            <a:lvl5pPr indent="-228600" lvl="4" marL="2286000" marR="0" rtl="0" algn="l">
              <a:spcBef>
                <a:spcPts val="180"/>
              </a:spcBef>
              <a:spcAft>
                <a:spcPts val="0"/>
              </a:spcAft>
              <a:buClr>
                <a:schemeClr val="dk1"/>
              </a:buClr>
              <a:buSzPts val="1400"/>
              <a:buFont typeface="Times"/>
              <a:buNone/>
              <a:defRPr b="0" i="0" sz="900" u="none" cap="none" strike="noStrike">
                <a:solidFill>
                  <a:schemeClr val="dk1"/>
                </a:solidFill>
                <a:latin typeface="Times"/>
                <a:ea typeface="Times"/>
                <a:cs typeface="Times"/>
                <a:sym typeface="Times"/>
              </a:defRPr>
            </a:lvl5pPr>
            <a:lvl6pPr indent="-228600" lvl="5" marL="2743200" marR="0" rtl="0" algn="l">
              <a:spcBef>
                <a:spcPts val="180"/>
              </a:spcBef>
              <a:spcAft>
                <a:spcPts val="0"/>
              </a:spcAft>
              <a:buClr>
                <a:schemeClr val="dk1"/>
              </a:buClr>
              <a:buSzPts val="1400"/>
              <a:buFont typeface="Times"/>
              <a:buNone/>
              <a:defRPr b="0" i="0" sz="900" u="none" cap="none" strike="noStrike">
                <a:solidFill>
                  <a:schemeClr val="dk1"/>
                </a:solidFill>
                <a:latin typeface="Times"/>
                <a:ea typeface="Times"/>
                <a:cs typeface="Times"/>
                <a:sym typeface="Times"/>
              </a:defRPr>
            </a:lvl6pPr>
            <a:lvl7pPr indent="-228600" lvl="6" marL="3200400" marR="0" rtl="0" algn="l">
              <a:spcBef>
                <a:spcPts val="180"/>
              </a:spcBef>
              <a:spcAft>
                <a:spcPts val="0"/>
              </a:spcAft>
              <a:buClr>
                <a:schemeClr val="dk1"/>
              </a:buClr>
              <a:buSzPts val="1400"/>
              <a:buFont typeface="Times"/>
              <a:buNone/>
              <a:defRPr b="0" i="0" sz="900" u="none" cap="none" strike="noStrike">
                <a:solidFill>
                  <a:schemeClr val="dk1"/>
                </a:solidFill>
                <a:latin typeface="Times"/>
                <a:ea typeface="Times"/>
                <a:cs typeface="Times"/>
                <a:sym typeface="Times"/>
              </a:defRPr>
            </a:lvl7pPr>
            <a:lvl8pPr indent="-228600" lvl="7" marL="3657600" marR="0" rtl="0" algn="l">
              <a:spcBef>
                <a:spcPts val="180"/>
              </a:spcBef>
              <a:spcAft>
                <a:spcPts val="0"/>
              </a:spcAft>
              <a:buClr>
                <a:schemeClr val="dk1"/>
              </a:buClr>
              <a:buSzPts val="1400"/>
              <a:buFont typeface="Times"/>
              <a:buNone/>
              <a:defRPr b="0" i="0" sz="900" u="none" cap="none" strike="noStrike">
                <a:solidFill>
                  <a:schemeClr val="dk1"/>
                </a:solidFill>
                <a:latin typeface="Times"/>
                <a:ea typeface="Times"/>
                <a:cs typeface="Times"/>
                <a:sym typeface="Times"/>
              </a:defRPr>
            </a:lvl8pPr>
            <a:lvl9pPr indent="-228600" lvl="8" marL="4114800" marR="0" rtl="0" algn="l">
              <a:spcBef>
                <a:spcPts val="180"/>
              </a:spcBef>
              <a:spcAft>
                <a:spcPts val="0"/>
              </a:spcAft>
              <a:buClr>
                <a:schemeClr val="dk1"/>
              </a:buClr>
              <a:buSzPts val="1400"/>
              <a:buFont typeface="Times"/>
              <a:buNone/>
              <a:defRPr b="0" i="0" sz="9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 name="Shape 25"/>
        <p:cNvGrpSpPr/>
        <p:nvPr/>
      </p:nvGrpSpPr>
      <p:grpSpPr>
        <a:xfrm>
          <a:off x="0" y="0"/>
          <a:ext cx="0" cy="0"/>
          <a:chOff x="0" y="0"/>
          <a:chExt cx="0" cy="0"/>
        </a:xfrm>
      </p:grpSpPr>
      <p:sp>
        <p:nvSpPr>
          <p:cNvPr id="26" name="Google Shape;26;p7"/>
          <p:cNvSpPr txBox="1"/>
          <p:nvPr>
            <p:ph type="title"/>
          </p:nvPr>
        </p:nvSpPr>
        <p:spPr>
          <a:xfrm>
            <a:off x="457200" y="273050"/>
            <a:ext cx="3008313" cy="116205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000" u="none" cap="none" strike="noStrike">
                <a:solidFill>
                  <a:schemeClr val="dk2"/>
                </a:solidFill>
                <a:latin typeface="Times"/>
                <a:ea typeface="Times"/>
                <a:cs typeface="Times"/>
                <a:sym typeface="Times"/>
              </a:defRPr>
            </a:lvl1pPr>
            <a:lvl2pPr indent="0" lvl="1"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2pPr>
            <a:lvl3pPr indent="0" lvl="2"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3pPr>
            <a:lvl4pPr indent="0" lvl="3"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4pPr>
            <a:lvl5pPr indent="0" lvl="4"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5pPr>
            <a:lvl6pPr indent="0" lvl="5" marL="4572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6pPr>
            <a:lvl7pPr indent="0" lvl="6" marL="9144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7pPr>
            <a:lvl8pPr indent="0" lvl="7" marL="13716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8pPr>
            <a:lvl9pPr indent="0" lvl="8" marL="18288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9pPr>
          </a:lstStyle>
          <a:p/>
        </p:txBody>
      </p:sp>
      <p:sp>
        <p:nvSpPr>
          <p:cNvPr id="27" name="Google Shape;27;p7"/>
          <p:cNvSpPr txBox="1"/>
          <p:nvPr>
            <p:ph idx="1" type="body"/>
          </p:nvPr>
        </p:nvSpPr>
        <p:spPr>
          <a:xfrm>
            <a:off x="3575050" y="273050"/>
            <a:ext cx="5111750" cy="5853113"/>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SzPts val="1400"/>
              <a:buNone/>
              <a:defRPr sz="3200">
                <a:solidFill>
                  <a:schemeClr val="dk1"/>
                </a:solidFill>
                <a:latin typeface="Times"/>
                <a:ea typeface="Times"/>
                <a:cs typeface="Times"/>
                <a:sym typeface="Times"/>
              </a:defRPr>
            </a:lvl1pPr>
            <a:lvl2pPr indent="-406400" lvl="1" marL="914400" marR="0" rtl="0" algn="l">
              <a:spcBef>
                <a:spcPts val="560"/>
              </a:spcBef>
              <a:spcAft>
                <a:spcPts val="0"/>
              </a:spcAft>
              <a:buClr>
                <a:schemeClr val="dk1"/>
              </a:buClr>
              <a:buSzPts val="2800"/>
              <a:buFont typeface="Times"/>
              <a:buChar char="–"/>
              <a:defRPr b="0" i="0" sz="2800" u="none" cap="none" strike="noStrike">
                <a:solidFill>
                  <a:schemeClr val="dk1"/>
                </a:solidFill>
                <a:latin typeface="Times"/>
                <a:ea typeface="Times"/>
                <a:cs typeface="Times"/>
                <a:sym typeface="Times"/>
              </a:defRPr>
            </a:lvl2pPr>
            <a:lvl3pPr indent="-381000" lvl="2" marL="1371600" marR="0" rtl="0" algn="l">
              <a:spcBef>
                <a:spcPts val="480"/>
              </a:spcBef>
              <a:spcAft>
                <a:spcPts val="0"/>
              </a:spcAft>
              <a:buClr>
                <a:srgbClr val="408000"/>
              </a:buClr>
              <a:buSzPts val="2400"/>
              <a:buFont typeface="Times"/>
              <a:buChar char="•"/>
              <a:defRPr b="0" i="0" sz="2400" u="none" cap="none" strike="noStrike">
                <a:solidFill>
                  <a:schemeClr val="dk1"/>
                </a:solidFill>
                <a:latin typeface="Times"/>
                <a:ea typeface="Times"/>
                <a:cs typeface="Times"/>
                <a:sym typeface="Times"/>
              </a:defRPr>
            </a:lvl3pPr>
            <a:lvl4pPr indent="-355600" lvl="3" marL="1828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4pPr>
            <a:lvl5pPr indent="-355600" lvl="4" marL="22860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5pPr>
            <a:lvl6pPr indent="-355600" lvl="5" marL="27432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6pPr>
            <a:lvl7pPr indent="-355600" lvl="6" marL="32004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7pPr>
            <a:lvl8pPr indent="-355600" lvl="7" marL="36576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8pPr>
            <a:lvl9pPr indent="-355600" lvl="8" marL="41148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9pPr>
          </a:lstStyle>
          <a:p/>
        </p:txBody>
      </p:sp>
      <p:sp>
        <p:nvSpPr>
          <p:cNvPr id="28" name="Google Shape;28;p7"/>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Times"/>
              <a:buNone/>
              <a:defRPr sz="1400">
                <a:solidFill>
                  <a:schemeClr val="dk1"/>
                </a:solidFill>
                <a:latin typeface="Times"/>
                <a:ea typeface="Times"/>
                <a:cs typeface="Times"/>
                <a:sym typeface="Times"/>
              </a:defRPr>
            </a:lvl1pPr>
            <a:lvl2pPr indent="-228600" lvl="1" marL="914400" marR="0" rtl="0" algn="l">
              <a:spcBef>
                <a:spcPts val="240"/>
              </a:spcBef>
              <a:spcAft>
                <a:spcPts val="0"/>
              </a:spcAft>
              <a:buClr>
                <a:schemeClr val="dk1"/>
              </a:buClr>
              <a:buSzPts val="1400"/>
              <a:buFont typeface="Times"/>
              <a:buNone/>
              <a:defRPr b="0" i="0" sz="1200" u="none" cap="none" strike="noStrike">
                <a:solidFill>
                  <a:schemeClr val="dk1"/>
                </a:solidFill>
                <a:latin typeface="Times"/>
                <a:ea typeface="Times"/>
                <a:cs typeface="Times"/>
                <a:sym typeface="Times"/>
              </a:defRPr>
            </a:lvl2pPr>
            <a:lvl3pPr indent="-228600" lvl="2" marL="1371600" marR="0" rtl="0" algn="l">
              <a:spcBef>
                <a:spcPts val="200"/>
              </a:spcBef>
              <a:spcAft>
                <a:spcPts val="0"/>
              </a:spcAft>
              <a:buClr>
                <a:srgbClr val="408000"/>
              </a:buClr>
              <a:buSzPts val="1400"/>
              <a:buFont typeface="Times"/>
              <a:buNone/>
              <a:defRPr b="0" i="0" sz="1000" u="none" cap="none" strike="noStrike">
                <a:solidFill>
                  <a:schemeClr val="dk1"/>
                </a:solidFill>
                <a:latin typeface="Times"/>
                <a:ea typeface="Times"/>
                <a:cs typeface="Times"/>
                <a:sym typeface="Times"/>
              </a:defRPr>
            </a:lvl3pPr>
            <a:lvl4pPr indent="-228600" lvl="3" marL="1828800" marR="0" rtl="0" algn="l">
              <a:spcBef>
                <a:spcPts val="180"/>
              </a:spcBef>
              <a:spcAft>
                <a:spcPts val="0"/>
              </a:spcAft>
              <a:buClr>
                <a:schemeClr val="dk1"/>
              </a:buClr>
              <a:buSzPts val="1400"/>
              <a:buFont typeface="Times"/>
              <a:buNone/>
              <a:defRPr b="0" i="0" sz="900" u="none" cap="none" strike="noStrike">
                <a:solidFill>
                  <a:schemeClr val="dk1"/>
                </a:solidFill>
                <a:latin typeface="Times"/>
                <a:ea typeface="Times"/>
                <a:cs typeface="Times"/>
                <a:sym typeface="Times"/>
              </a:defRPr>
            </a:lvl4pPr>
            <a:lvl5pPr indent="-228600" lvl="4" marL="2286000" marR="0" rtl="0" algn="l">
              <a:spcBef>
                <a:spcPts val="180"/>
              </a:spcBef>
              <a:spcAft>
                <a:spcPts val="0"/>
              </a:spcAft>
              <a:buClr>
                <a:schemeClr val="dk1"/>
              </a:buClr>
              <a:buSzPts val="1400"/>
              <a:buFont typeface="Times"/>
              <a:buNone/>
              <a:defRPr b="0" i="0" sz="900" u="none" cap="none" strike="noStrike">
                <a:solidFill>
                  <a:schemeClr val="dk1"/>
                </a:solidFill>
                <a:latin typeface="Times"/>
                <a:ea typeface="Times"/>
                <a:cs typeface="Times"/>
                <a:sym typeface="Times"/>
              </a:defRPr>
            </a:lvl5pPr>
            <a:lvl6pPr indent="-228600" lvl="5" marL="2743200" marR="0" rtl="0" algn="l">
              <a:spcBef>
                <a:spcPts val="180"/>
              </a:spcBef>
              <a:spcAft>
                <a:spcPts val="0"/>
              </a:spcAft>
              <a:buClr>
                <a:schemeClr val="dk1"/>
              </a:buClr>
              <a:buSzPts val="1400"/>
              <a:buFont typeface="Times"/>
              <a:buNone/>
              <a:defRPr b="0" i="0" sz="900" u="none" cap="none" strike="noStrike">
                <a:solidFill>
                  <a:schemeClr val="dk1"/>
                </a:solidFill>
                <a:latin typeface="Times"/>
                <a:ea typeface="Times"/>
                <a:cs typeface="Times"/>
                <a:sym typeface="Times"/>
              </a:defRPr>
            </a:lvl6pPr>
            <a:lvl7pPr indent="-228600" lvl="6" marL="3200400" marR="0" rtl="0" algn="l">
              <a:spcBef>
                <a:spcPts val="180"/>
              </a:spcBef>
              <a:spcAft>
                <a:spcPts val="0"/>
              </a:spcAft>
              <a:buClr>
                <a:schemeClr val="dk1"/>
              </a:buClr>
              <a:buSzPts val="1400"/>
              <a:buFont typeface="Times"/>
              <a:buNone/>
              <a:defRPr b="0" i="0" sz="900" u="none" cap="none" strike="noStrike">
                <a:solidFill>
                  <a:schemeClr val="dk1"/>
                </a:solidFill>
                <a:latin typeface="Times"/>
                <a:ea typeface="Times"/>
                <a:cs typeface="Times"/>
                <a:sym typeface="Times"/>
              </a:defRPr>
            </a:lvl7pPr>
            <a:lvl8pPr indent="-228600" lvl="7" marL="3657600" marR="0" rtl="0" algn="l">
              <a:spcBef>
                <a:spcPts val="180"/>
              </a:spcBef>
              <a:spcAft>
                <a:spcPts val="0"/>
              </a:spcAft>
              <a:buClr>
                <a:schemeClr val="dk1"/>
              </a:buClr>
              <a:buSzPts val="1400"/>
              <a:buFont typeface="Times"/>
              <a:buNone/>
              <a:defRPr b="0" i="0" sz="900" u="none" cap="none" strike="noStrike">
                <a:solidFill>
                  <a:schemeClr val="dk1"/>
                </a:solidFill>
                <a:latin typeface="Times"/>
                <a:ea typeface="Times"/>
                <a:cs typeface="Times"/>
                <a:sym typeface="Times"/>
              </a:defRPr>
            </a:lvl8pPr>
            <a:lvl9pPr indent="-228600" lvl="8" marL="4114800" marR="0" rtl="0" algn="l">
              <a:spcBef>
                <a:spcPts val="180"/>
              </a:spcBef>
              <a:spcAft>
                <a:spcPts val="0"/>
              </a:spcAft>
              <a:buClr>
                <a:schemeClr val="dk1"/>
              </a:buClr>
              <a:buSzPts val="1400"/>
              <a:buFont typeface="Times"/>
              <a:buNone/>
              <a:defRPr b="0" i="0" sz="9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8"/>
          <p:cNvSpPr txBox="1"/>
          <p:nvPr>
            <p:ph type="title"/>
          </p:nvPr>
        </p:nvSpPr>
        <p:spPr>
          <a:xfrm>
            <a:off x="457200" y="274638"/>
            <a:ext cx="8229600"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1pPr>
            <a:lvl2pPr indent="0" lvl="1"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2pPr>
            <a:lvl3pPr indent="0" lvl="2"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3pPr>
            <a:lvl4pPr indent="0" lvl="3"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4pPr>
            <a:lvl5pPr indent="0" lvl="4"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5pPr>
            <a:lvl6pPr indent="0" lvl="5" marL="4572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6pPr>
            <a:lvl7pPr indent="0" lvl="6" marL="9144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7pPr>
            <a:lvl8pPr indent="0" lvl="7" marL="13716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8pPr>
            <a:lvl9pPr indent="0" lvl="8" marL="18288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1" name="Shape 31"/>
        <p:cNvGrpSpPr/>
        <p:nvPr/>
      </p:nvGrpSpPr>
      <p:grpSpPr>
        <a:xfrm>
          <a:off x="0" y="0"/>
          <a:ext cx="0" cy="0"/>
          <a:chOff x="0" y="0"/>
          <a:chExt cx="0" cy="0"/>
        </a:xfrm>
      </p:grpSpPr>
      <p:sp>
        <p:nvSpPr>
          <p:cNvPr id="32" name="Google Shape;32;p9"/>
          <p:cNvSpPr txBox="1"/>
          <p:nvPr>
            <p:ph type="title"/>
          </p:nvPr>
        </p:nvSpPr>
        <p:spPr>
          <a:xfrm>
            <a:off x="457200" y="274638"/>
            <a:ext cx="8229600"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1pPr>
            <a:lvl2pPr indent="0" lvl="1"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2pPr>
            <a:lvl3pPr indent="0" lvl="2"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3pPr>
            <a:lvl4pPr indent="0" lvl="3"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4pPr>
            <a:lvl5pPr indent="0" lvl="4"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5pPr>
            <a:lvl6pPr indent="0" lvl="5" marL="4572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6pPr>
            <a:lvl7pPr indent="0" lvl="6" marL="9144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7pPr>
            <a:lvl8pPr indent="0" lvl="7" marL="13716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8pPr>
            <a:lvl9pPr indent="0" lvl="8" marL="18288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9pPr>
          </a:lstStyle>
          <a:p/>
        </p:txBody>
      </p:sp>
      <p:sp>
        <p:nvSpPr>
          <p:cNvPr id="33" name="Google Shape;33;p9"/>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1400"/>
              <a:buFont typeface="Times"/>
              <a:buNone/>
              <a:defRPr b="1" sz="2400">
                <a:solidFill>
                  <a:schemeClr val="dk1"/>
                </a:solidFill>
                <a:latin typeface="Times"/>
                <a:ea typeface="Times"/>
                <a:cs typeface="Times"/>
                <a:sym typeface="Times"/>
              </a:defRPr>
            </a:lvl1pPr>
            <a:lvl2pPr indent="-228600" lvl="1" marL="914400" marR="0" rtl="0" algn="l">
              <a:spcBef>
                <a:spcPts val="400"/>
              </a:spcBef>
              <a:spcAft>
                <a:spcPts val="0"/>
              </a:spcAft>
              <a:buClr>
                <a:schemeClr val="dk1"/>
              </a:buClr>
              <a:buSzPts val="1400"/>
              <a:buFont typeface="Times"/>
              <a:buNone/>
              <a:defRPr b="1" i="0" sz="2000" u="none" cap="none" strike="noStrike">
                <a:solidFill>
                  <a:schemeClr val="dk1"/>
                </a:solidFill>
                <a:latin typeface="Times"/>
                <a:ea typeface="Times"/>
                <a:cs typeface="Times"/>
                <a:sym typeface="Times"/>
              </a:defRPr>
            </a:lvl2pPr>
            <a:lvl3pPr indent="-228600" lvl="2" marL="1371600" marR="0" rtl="0" algn="l">
              <a:spcBef>
                <a:spcPts val="360"/>
              </a:spcBef>
              <a:spcAft>
                <a:spcPts val="0"/>
              </a:spcAft>
              <a:buClr>
                <a:srgbClr val="408000"/>
              </a:buClr>
              <a:buSzPts val="1400"/>
              <a:buFont typeface="Times"/>
              <a:buNone/>
              <a:defRPr b="1" i="0" sz="1800" u="none" cap="none" strike="noStrike">
                <a:solidFill>
                  <a:schemeClr val="dk1"/>
                </a:solidFill>
                <a:latin typeface="Times"/>
                <a:ea typeface="Times"/>
                <a:cs typeface="Times"/>
                <a:sym typeface="Times"/>
              </a:defRPr>
            </a:lvl3pPr>
            <a:lvl4pPr indent="-228600" lvl="3" marL="1828800" marR="0" rtl="0" algn="l">
              <a:spcBef>
                <a:spcPts val="320"/>
              </a:spcBef>
              <a:spcAft>
                <a:spcPts val="0"/>
              </a:spcAft>
              <a:buClr>
                <a:schemeClr val="dk1"/>
              </a:buClr>
              <a:buSzPts val="1400"/>
              <a:buFont typeface="Times"/>
              <a:buNone/>
              <a:defRPr b="1" i="0" sz="1600" u="none" cap="none" strike="noStrike">
                <a:solidFill>
                  <a:schemeClr val="dk1"/>
                </a:solidFill>
                <a:latin typeface="Times"/>
                <a:ea typeface="Times"/>
                <a:cs typeface="Times"/>
                <a:sym typeface="Times"/>
              </a:defRPr>
            </a:lvl4pPr>
            <a:lvl5pPr indent="-228600" lvl="4" marL="2286000" marR="0" rtl="0" algn="l">
              <a:spcBef>
                <a:spcPts val="320"/>
              </a:spcBef>
              <a:spcAft>
                <a:spcPts val="0"/>
              </a:spcAft>
              <a:buClr>
                <a:schemeClr val="dk1"/>
              </a:buClr>
              <a:buSzPts val="1400"/>
              <a:buFont typeface="Times"/>
              <a:buNone/>
              <a:defRPr b="1" i="0" sz="1600" u="none" cap="none" strike="noStrike">
                <a:solidFill>
                  <a:schemeClr val="dk1"/>
                </a:solidFill>
                <a:latin typeface="Times"/>
                <a:ea typeface="Times"/>
                <a:cs typeface="Times"/>
                <a:sym typeface="Times"/>
              </a:defRPr>
            </a:lvl5pPr>
            <a:lvl6pPr indent="-228600" lvl="5" marL="2743200" marR="0" rtl="0" algn="l">
              <a:spcBef>
                <a:spcPts val="320"/>
              </a:spcBef>
              <a:spcAft>
                <a:spcPts val="0"/>
              </a:spcAft>
              <a:buClr>
                <a:schemeClr val="dk1"/>
              </a:buClr>
              <a:buSzPts val="1400"/>
              <a:buFont typeface="Times"/>
              <a:buNone/>
              <a:defRPr b="1" i="0" sz="1600" u="none" cap="none" strike="noStrike">
                <a:solidFill>
                  <a:schemeClr val="dk1"/>
                </a:solidFill>
                <a:latin typeface="Times"/>
                <a:ea typeface="Times"/>
                <a:cs typeface="Times"/>
                <a:sym typeface="Times"/>
              </a:defRPr>
            </a:lvl6pPr>
            <a:lvl7pPr indent="-228600" lvl="6" marL="3200400" marR="0" rtl="0" algn="l">
              <a:spcBef>
                <a:spcPts val="320"/>
              </a:spcBef>
              <a:spcAft>
                <a:spcPts val="0"/>
              </a:spcAft>
              <a:buClr>
                <a:schemeClr val="dk1"/>
              </a:buClr>
              <a:buSzPts val="1400"/>
              <a:buFont typeface="Times"/>
              <a:buNone/>
              <a:defRPr b="1" i="0" sz="1600" u="none" cap="none" strike="noStrike">
                <a:solidFill>
                  <a:schemeClr val="dk1"/>
                </a:solidFill>
                <a:latin typeface="Times"/>
                <a:ea typeface="Times"/>
                <a:cs typeface="Times"/>
                <a:sym typeface="Times"/>
              </a:defRPr>
            </a:lvl7pPr>
            <a:lvl8pPr indent="-228600" lvl="7" marL="3657600" marR="0" rtl="0" algn="l">
              <a:spcBef>
                <a:spcPts val="320"/>
              </a:spcBef>
              <a:spcAft>
                <a:spcPts val="0"/>
              </a:spcAft>
              <a:buClr>
                <a:schemeClr val="dk1"/>
              </a:buClr>
              <a:buSzPts val="1400"/>
              <a:buFont typeface="Times"/>
              <a:buNone/>
              <a:defRPr b="1" i="0" sz="1600" u="none" cap="none" strike="noStrike">
                <a:solidFill>
                  <a:schemeClr val="dk1"/>
                </a:solidFill>
                <a:latin typeface="Times"/>
                <a:ea typeface="Times"/>
                <a:cs typeface="Times"/>
                <a:sym typeface="Times"/>
              </a:defRPr>
            </a:lvl8pPr>
            <a:lvl9pPr indent="-228600" lvl="8" marL="4114800" marR="0" rtl="0" algn="l">
              <a:spcBef>
                <a:spcPts val="320"/>
              </a:spcBef>
              <a:spcAft>
                <a:spcPts val="0"/>
              </a:spcAft>
              <a:buClr>
                <a:schemeClr val="dk1"/>
              </a:buClr>
              <a:buSzPts val="1400"/>
              <a:buFont typeface="Times"/>
              <a:buNone/>
              <a:defRPr b="1" i="0" sz="1600" u="none" cap="none" strike="noStrike">
                <a:solidFill>
                  <a:schemeClr val="dk1"/>
                </a:solidFill>
                <a:latin typeface="Times"/>
                <a:ea typeface="Times"/>
                <a:cs typeface="Times"/>
                <a:sym typeface="Times"/>
              </a:defRPr>
            </a:lvl9pPr>
          </a:lstStyle>
          <a:p/>
        </p:txBody>
      </p:sp>
      <p:sp>
        <p:nvSpPr>
          <p:cNvPr id="34" name="Google Shape;34;p9"/>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SzPts val="1400"/>
              <a:buNone/>
              <a:defRPr sz="2400">
                <a:solidFill>
                  <a:schemeClr val="dk1"/>
                </a:solidFill>
                <a:latin typeface="Times"/>
                <a:ea typeface="Times"/>
                <a:cs typeface="Times"/>
                <a:sym typeface="Times"/>
              </a:defRPr>
            </a:lvl1pPr>
            <a:lvl2pPr indent="-355600" lvl="1" marL="9144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2pPr>
            <a:lvl3pPr indent="-342900" lvl="2" marL="1371600" marR="0" rtl="0" algn="l">
              <a:spcBef>
                <a:spcPts val="360"/>
              </a:spcBef>
              <a:spcAft>
                <a:spcPts val="0"/>
              </a:spcAft>
              <a:buClr>
                <a:srgbClr val="408000"/>
              </a:buClr>
              <a:buSzPts val="1800"/>
              <a:buFont typeface="Times"/>
              <a:buChar char="•"/>
              <a:defRPr b="0" i="0" sz="1800" u="none" cap="none" strike="noStrike">
                <a:solidFill>
                  <a:schemeClr val="dk1"/>
                </a:solidFill>
                <a:latin typeface="Times"/>
                <a:ea typeface="Times"/>
                <a:cs typeface="Times"/>
                <a:sym typeface="Times"/>
              </a:defRPr>
            </a:lvl3pPr>
            <a:lvl4pPr indent="-330200" lvl="3" marL="1828800" marR="0" rtl="0" algn="l">
              <a:spcBef>
                <a:spcPts val="320"/>
              </a:spcBef>
              <a:spcAft>
                <a:spcPts val="0"/>
              </a:spcAft>
              <a:buClr>
                <a:schemeClr val="dk1"/>
              </a:buClr>
              <a:buSzPts val="1600"/>
              <a:buFont typeface="Times"/>
              <a:buChar char="–"/>
              <a:defRPr b="0" i="0" sz="1600" u="none" cap="none" strike="noStrike">
                <a:solidFill>
                  <a:schemeClr val="dk1"/>
                </a:solidFill>
                <a:latin typeface="Times"/>
                <a:ea typeface="Times"/>
                <a:cs typeface="Times"/>
                <a:sym typeface="Times"/>
              </a:defRPr>
            </a:lvl4pPr>
            <a:lvl5pPr indent="-330200" lvl="4" marL="2286000" marR="0" rtl="0" algn="l">
              <a:spcBef>
                <a:spcPts val="320"/>
              </a:spcBef>
              <a:spcAft>
                <a:spcPts val="0"/>
              </a:spcAft>
              <a:buClr>
                <a:schemeClr val="dk1"/>
              </a:buClr>
              <a:buSzPts val="1600"/>
              <a:buFont typeface="Times"/>
              <a:buChar char="»"/>
              <a:defRPr b="0" i="0" sz="1600" u="none" cap="none" strike="noStrike">
                <a:solidFill>
                  <a:schemeClr val="dk1"/>
                </a:solidFill>
                <a:latin typeface="Times"/>
                <a:ea typeface="Times"/>
                <a:cs typeface="Times"/>
                <a:sym typeface="Times"/>
              </a:defRPr>
            </a:lvl5pPr>
            <a:lvl6pPr indent="-330200" lvl="5" marL="2743200" marR="0" rtl="0" algn="l">
              <a:spcBef>
                <a:spcPts val="320"/>
              </a:spcBef>
              <a:spcAft>
                <a:spcPts val="0"/>
              </a:spcAft>
              <a:buClr>
                <a:schemeClr val="dk1"/>
              </a:buClr>
              <a:buSzPts val="1600"/>
              <a:buFont typeface="Times"/>
              <a:buChar char="»"/>
              <a:defRPr b="0" i="0" sz="1600" u="none" cap="none" strike="noStrike">
                <a:solidFill>
                  <a:schemeClr val="dk1"/>
                </a:solidFill>
                <a:latin typeface="Times"/>
                <a:ea typeface="Times"/>
                <a:cs typeface="Times"/>
                <a:sym typeface="Times"/>
              </a:defRPr>
            </a:lvl6pPr>
            <a:lvl7pPr indent="-330200" lvl="6" marL="3200400" marR="0" rtl="0" algn="l">
              <a:spcBef>
                <a:spcPts val="320"/>
              </a:spcBef>
              <a:spcAft>
                <a:spcPts val="0"/>
              </a:spcAft>
              <a:buClr>
                <a:schemeClr val="dk1"/>
              </a:buClr>
              <a:buSzPts val="1600"/>
              <a:buFont typeface="Times"/>
              <a:buChar char="»"/>
              <a:defRPr b="0" i="0" sz="1600" u="none" cap="none" strike="noStrike">
                <a:solidFill>
                  <a:schemeClr val="dk1"/>
                </a:solidFill>
                <a:latin typeface="Times"/>
                <a:ea typeface="Times"/>
                <a:cs typeface="Times"/>
                <a:sym typeface="Times"/>
              </a:defRPr>
            </a:lvl7pPr>
            <a:lvl8pPr indent="-330200" lvl="7" marL="3657600" marR="0" rtl="0" algn="l">
              <a:spcBef>
                <a:spcPts val="320"/>
              </a:spcBef>
              <a:spcAft>
                <a:spcPts val="0"/>
              </a:spcAft>
              <a:buClr>
                <a:schemeClr val="dk1"/>
              </a:buClr>
              <a:buSzPts val="1600"/>
              <a:buFont typeface="Times"/>
              <a:buChar char="»"/>
              <a:defRPr b="0" i="0" sz="1600" u="none" cap="none" strike="noStrike">
                <a:solidFill>
                  <a:schemeClr val="dk1"/>
                </a:solidFill>
                <a:latin typeface="Times"/>
                <a:ea typeface="Times"/>
                <a:cs typeface="Times"/>
                <a:sym typeface="Times"/>
              </a:defRPr>
            </a:lvl8pPr>
            <a:lvl9pPr indent="-330200" lvl="8" marL="4114800" marR="0" rtl="0" algn="l">
              <a:spcBef>
                <a:spcPts val="320"/>
              </a:spcBef>
              <a:spcAft>
                <a:spcPts val="0"/>
              </a:spcAft>
              <a:buClr>
                <a:schemeClr val="dk1"/>
              </a:buClr>
              <a:buSzPts val="1600"/>
              <a:buFont typeface="Times"/>
              <a:buChar char="»"/>
              <a:defRPr b="0" i="0" sz="1600" u="none" cap="none" strike="noStrike">
                <a:solidFill>
                  <a:schemeClr val="dk1"/>
                </a:solidFill>
                <a:latin typeface="Times"/>
                <a:ea typeface="Times"/>
                <a:cs typeface="Times"/>
                <a:sym typeface="Times"/>
              </a:defRPr>
            </a:lvl9pPr>
          </a:lstStyle>
          <a:p/>
        </p:txBody>
      </p:sp>
      <p:sp>
        <p:nvSpPr>
          <p:cNvPr id="35" name="Google Shape;35;p9"/>
          <p:cNvSpPr txBox="1"/>
          <p:nvPr>
            <p:ph idx="3" type="body"/>
          </p:nvPr>
        </p:nvSpPr>
        <p:spPr>
          <a:xfrm>
            <a:off x="4645025" y="1535113"/>
            <a:ext cx="4041775" cy="63976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1400"/>
              <a:buFont typeface="Times"/>
              <a:buNone/>
              <a:defRPr b="1" sz="2400">
                <a:solidFill>
                  <a:schemeClr val="dk1"/>
                </a:solidFill>
                <a:latin typeface="Times"/>
                <a:ea typeface="Times"/>
                <a:cs typeface="Times"/>
                <a:sym typeface="Times"/>
              </a:defRPr>
            </a:lvl1pPr>
            <a:lvl2pPr indent="-228600" lvl="1" marL="914400" marR="0" rtl="0" algn="l">
              <a:spcBef>
                <a:spcPts val="400"/>
              </a:spcBef>
              <a:spcAft>
                <a:spcPts val="0"/>
              </a:spcAft>
              <a:buClr>
                <a:schemeClr val="dk1"/>
              </a:buClr>
              <a:buSzPts val="1400"/>
              <a:buFont typeface="Times"/>
              <a:buNone/>
              <a:defRPr b="1" i="0" sz="2000" u="none" cap="none" strike="noStrike">
                <a:solidFill>
                  <a:schemeClr val="dk1"/>
                </a:solidFill>
                <a:latin typeface="Times"/>
                <a:ea typeface="Times"/>
                <a:cs typeface="Times"/>
                <a:sym typeface="Times"/>
              </a:defRPr>
            </a:lvl2pPr>
            <a:lvl3pPr indent="-228600" lvl="2" marL="1371600" marR="0" rtl="0" algn="l">
              <a:spcBef>
                <a:spcPts val="360"/>
              </a:spcBef>
              <a:spcAft>
                <a:spcPts val="0"/>
              </a:spcAft>
              <a:buClr>
                <a:srgbClr val="408000"/>
              </a:buClr>
              <a:buSzPts val="1400"/>
              <a:buFont typeface="Times"/>
              <a:buNone/>
              <a:defRPr b="1" i="0" sz="1800" u="none" cap="none" strike="noStrike">
                <a:solidFill>
                  <a:schemeClr val="dk1"/>
                </a:solidFill>
                <a:latin typeface="Times"/>
                <a:ea typeface="Times"/>
                <a:cs typeface="Times"/>
                <a:sym typeface="Times"/>
              </a:defRPr>
            </a:lvl3pPr>
            <a:lvl4pPr indent="-228600" lvl="3" marL="1828800" marR="0" rtl="0" algn="l">
              <a:spcBef>
                <a:spcPts val="320"/>
              </a:spcBef>
              <a:spcAft>
                <a:spcPts val="0"/>
              </a:spcAft>
              <a:buClr>
                <a:schemeClr val="dk1"/>
              </a:buClr>
              <a:buSzPts val="1400"/>
              <a:buFont typeface="Times"/>
              <a:buNone/>
              <a:defRPr b="1" i="0" sz="1600" u="none" cap="none" strike="noStrike">
                <a:solidFill>
                  <a:schemeClr val="dk1"/>
                </a:solidFill>
                <a:latin typeface="Times"/>
                <a:ea typeface="Times"/>
                <a:cs typeface="Times"/>
                <a:sym typeface="Times"/>
              </a:defRPr>
            </a:lvl4pPr>
            <a:lvl5pPr indent="-228600" lvl="4" marL="2286000" marR="0" rtl="0" algn="l">
              <a:spcBef>
                <a:spcPts val="320"/>
              </a:spcBef>
              <a:spcAft>
                <a:spcPts val="0"/>
              </a:spcAft>
              <a:buClr>
                <a:schemeClr val="dk1"/>
              </a:buClr>
              <a:buSzPts val="1400"/>
              <a:buFont typeface="Times"/>
              <a:buNone/>
              <a:defRPr b="1" i="0" sz="1600" u="none" cap="none" strike="noStrike">
                <a:solidFill>
                  <a:schemeClr val="dk1"/>
                </a:solidFill>
                <a:latin typeface="Times"/>
                <a:ea typeface="Times"/>
                <a:cs typeface="Times"/>
                <a:sym typeface="Times"/>
              </a:defRPr>
            </a:lvl5pPr>
            <a:lvl6pPr indent="-228600" lvl="5" marL="2743200" marR="0" rtl="0" algn="l">
              <a:spcBef>
                <a:spcPts val="320"/>
              </a:spcBef>
              <a:spcAft>
                <a:spcPts val="0"/>
              </a:spcAft>
              <a:buClr>
                <a:schemeClr val="dk1"/>
              </a:buClr>
              <a:buSzPts val="1400"/>
              <a:buFont typeface="Times"/>
              <a:buNone/>
              <a:defRPr b="1" i="0" sz="1600" u="none" cap="none" strike="noStrike">
                <a:solidFill>
                  <a:schemeClr val="dk1"/>
                </a:solidFill>
                <a:latin typeface="Times"/>
                <a:ea typeface="Times"/>
                <a:cs typeface="Times"/>
                <a:sym typeface="Times"/>
              </a:defRPr>
            </a:lvl6pPr>
            <a:lvl7pPr indent="-228600" lvl="6" marL="3200400" marR="0" rtl="0" algn="l">
              <a:spcBef>
                <a:spcPts val="320"/>
              </a:spcBef>
              <a:spcAft>
                <a:spcPts val="0"/>
              </a:spcAft>
              <a:buClr>
                <a:schemeClr val="dk1"/>
              </a:buClr>
              <a:buSzPts val="1400"/>
              <a:buFont typeface="Times"/>
              <a:buNone/>
              <a:defRPr b="1" i="0" sz="1600" u="none" cap="none" strike="noStrike">
                <a:solidFill>
                  <a:schemeClr val="dk1"/>
                </a:solidFill>
                <a:latin typeface="Times"/>
                <a:ea typeface="Times"/>
                <a:cs typeface="Times"/>
                <a:sym typeface="Times"/>
              </a:defRPr>
            </a:lvl7pPr>
            <a:lvl8pPr indent="-228600" lvl="7" marL="3657600" marR="0" rtl="0" algn="l">
              <a:spcBef>
                <a:spcPts val="320"/>
              </a:spcBef>
              <a:spcAft>
                <a:spcPts val="0"/>
              </a:spcAft>
              <a:buClr>
                <a:schemeClr val="dk1"/>
              </a:buClr>
              <a:buSzPts val="1400"/>
              <a:buFont typeface="Times"/>
              <a:buNone/>
              <a:defRPr b="1" i="0" sz="1600" u="none" cap="none" strike="noStrike">
                <a:solidFill>
                  <a:schemeClr val="dk1"/>
                </a:solidFill>
                <a:latin typeface="Times"/>
                <a:ea typeface="Times"/>
                <a:cs typeface="Times"/>
                <a:sym typeface="Times"/>
              </a:defRPr>
            </a:lvl8pPr>
            <a:lvl9pPr indent="-228600" lvl="8" marL="4114800" marR="0" rtl="0" algn="l">
              <a:spcBef>
                <a:spcPts val="320"/>
              </a:spcBef>
              <a:spcAft>
                <a:spcPts val="0"/>
              </a:spcAft>
              <a:buClr>
                <a:schemeClr val="dk1"/>
              </a:buClr>
              <a:buSzPts val="1400"/>
              <a:buFont typeface="Times"/>
              <a:buNone/>
              <a:defRPr b="1" i="0" sz="1600" u="none" cap="none" strike="noStrike">
                <a:solidFill>
                  <a:schemeClr val="dk1"/>
                </a:solidFill>
                <a:latin typeface="Times"/>
                <a:ea typeface="Times"/>
                <a:cs typeface="Times"/>
                <a:sym typeface="Times"/>
              </a:defRPr>
            </a:lvl9pPr>
          </a:lstStyle>
          <a:p/>
        </p:txBody>
      </p:sp>
      <p:sp>
        <p:nvSpPr>
          <p:cNvPr id="36" name="Google Shape;36;p9"/>
          <p:cNvSpPr txBox="1"/>
          <p:nvPr>
            <p:ph idx="4" type="body"/>
          </p:nvPr>
        </p:nvSpPr>
        <p:spPr>
          <a:xfrm>
            <a:off x="4645025" y="2174875"/>
            <a:ext cx="4041775" cy="3951288"/>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SzPts val="1400"/>
              <a:buNone/>
              <a:defRPr sz="2400">
                <a:solidFill>
                  <a:schemeClr val="dk1"/>
                </a:solidFill>
                <a:latin typeface="Times"/>
                <a:ea typeface="Times"/>
                <a:cs typeface="Times"/>
                <a:sym typeface="Times"/>
              </a:defRPr>
            </a:lvl1pPr>
            <a:lvl2pPr indent="-355600" lvl="1" marL="914400" marR="0" rtl="0" algn="l">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2pPr>
            <a:lvl3pPr indent="-342900" lvl="2" marL="1371600" marR="0" rtl="0" algn="l">
              <a:spcBef>
                <a:spcPts val="360"/>
              </a:spcBef>
              <a:spcAft>
                <a:spcPts val="0"/>
              </a:spcAft>
              <a:buClr>
                <a:srgbClr val="408000"/>
              </a:buClr>
              <a:buSzPts val="1800"/>
              <a:buFont typeface="Times"/>
              <a:buChar char="•"/>
              <a:defRPr b="0" i="0" sz="1800" u="none" cap="none" strike="noStrike">
                <a:solidFill>
                  <a:schemeClr val="dk1"/>
                </a:solidFill>
                <a:latin typeface="Times"/>
                <a:ea typeface="Times"/>
                <a:cs typeface="Times"/>
                <a:sym typeface="Times"/>
              </a:defRPr>
            </a:lvl3pPr>
            <a:lvl4pPr indent="-330200" lvl="3" marL="1828800" marR="0" rtl="0" algn="l">
              <a:spcBef>
                <a:spcPts val="320"/>
              </a:spcBef>
              <a:spcAft>
                <a:spcPts val="0"/>
              </a:spcAft>
              <a:buClr>
                <a:schemeClr val="dk1"/>
              </a:buClr>
              <a:buSzPts val="1600"/>
              <a:buFont typeface="Times"/>
              <a:buChar char="–"/>
              <a:defRPr b="0" i="0" sz="1600" u="none" cap="none" strike="noStrike">
                <a:solidFill>
                  <a:schemeClr val="dk1"/>
                </a:solidFill>
                <a:latin typeface="Times"/>
                <a:ea typeface="Times"/>
                <a:cs typeface="Times"/>
                <a:sym typeface="Times"/>
              </a:defRPr>
            </a:lvl4pPr>
            <a:lvl5pPr indent="-330200" lvl="4" marL="2286000" marR="0" rtl="0" algn="l">
              <a:spcBef>
                <a:spcPts val="320"/>
              </a:spcBef>
              <a:spcAft>
                <a:spcPts val="0"/>
              </a:spcAft>
              <a:buClr>
                <a:schemeClr val="dk1"/>
              </a:buClr>
              <a:buSzPts val="1600"/>
              <a:buFont typeface="Times"/>
              <a:buChar char="»"/>
              <a:defRPr b="0" i="0" sz="1600" u="none" cap="none" strike="noStrike">
                <a:solidFill>
                  <a:schemeClr val="dk1"/>
                </a:solidFill>
                <a:latin typeface="Times"/>
                <a:ea typeface="Times"/>
                <a:cs typeface="Times"/>
                <a:sym typeface="Times"/>
              </a:defRPr>
            </a:lvl5pPr>
            <a:lvl6pPr indent="-330200" lvl="5" marL="2743200" marR="0" rtl="0" algn="l">
              <a:spcBef>
                <a:spcPts val="320"/>
              </a:spcBef>
              <a:spcAft>
                <a:spcPts val="0"/>
              </a:spcAft>
              <a:buClr>
                <a:schemeClr val="dk1"/>
              </a:buClr>
              <a:buSzPts val="1600"/>
              <a:buFont typeface="Times"/>
              <a:buChar char="»"/>
              <a:defRPr b="0" i="0" sz="1600" u="none" cap="none" strike="noStrike">
                <a:solidFill>
                  <a:schemeClr val="dk1"/>
                </a:solidFill>
                <a:latin typeface="Times"/>
                <a:ea typeface="Times"/>
                <a:cs typeface="Times"/>
                <a:sym typeface="Times"/>
              </a:defRPr>
            </a:lvl6pPr>
            <a:lvl7pPr indent="-330200" lvl="6" marL="3200400" marR="0" rtl="0" algn="l">
              <a:spcBef>
                <a:spcPts val="320"/>
              </a:spcBef>
              <a:spcAft>
                <a:spcPts val="0"/>
              </a:spcAft>
              <a:buClr>
                <a:schemeClr val="dk1"/>
              </a:buClr>
              <a:buSzPts val="1600"/>
              <a:buFont typeface="Times"/>
              <a:buChar char="»"/>
              <a:defRPr b="0" i="0" sz="1600" u="none" cap="none" strike="noStrike">
                <a:solidFill>
                  <a:schemeClr val="dk1"/>
                </a:solidFill>
                <a:latin typeface="Times"/>
                <a:ea typeface="Times"/>
                <a:cs typeface="Times"/>
                <a:sym typeface="Times"/>
              </a:defRPr>
            </a:lvl7pPr>
            <a:lvl8pPr indent="-330200" lvl="7" marL="3657600" marR="0" rtl="0" algn="l">
              <a:spcBef>
                <a:spcPts val="320"/>
              </a:spcBef>
              <a:spcAft>
                <a:spcPts val="0"/>
              </a:spcAft>
              <a:buClr>
                <a:schemeClr val="dk1"/>
              </a:buClr>
              <a:buSzPts val="1600"/>
              <a:buFont typeface="Times"/>
              <a:buChar char="»"/>
              <a:defRPr b="0" i="0" sz="1600" u="none" cap="none" strike="noStrike">
                <a:solidFill>
                  <a:schemeClr val="dk1"/>
                </a:solidFill>
                <a:latin typeface="Times"/>
                <a:ea typeface="Times"/>
                <a:cs typeface="Times"/>
                <a:sym typeface="Times"/>
              </a:defRPr>
            </a:lvl8pPr>
            <a:lvl9pPr indent="-330200" lvl="8" marL="4114800" marR="0" rtl="0" algn="l">
              <a:spcBef>
                <a:spcPts val="320"/>
              </a:spcBef>
              <a:spcAft>
                <a:spcPts val="0"/>
              </a:spcAft>
              <a:buClr>
                <a:schemeClr val="dk1"/>
              </a:buClr>
              <a:buSzPts val="1600"/>
              <a:buFont typeface="Times"/>
              <a:buChar char="»"/>
              <a:defRPr b="0" i="0" sz="16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0"/>
          <p:cNvSpPr txBox="1"/>
          <p:nvPr>
            <p:ph type="title"/>
          </p:nvPr>
        </p:nvSpPr>
        <p:spPr>
          <a:xfrm>
            <a:off x="457200" y="274638"/>
            <a:ext cx="8229600"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1pPr>
            <a:lvl2pPr indent="0" lvl="1"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2pPr>
            <a:lvl3pPr indent="0" lvl="2"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3pPr>
            <a:lvl4pPr indent="0" lvl="3"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4pPr>
            <a:lvl5pPr indent="0" lvl="4" marL="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5pPr>
            <a:lvl6pPr indent="0" lvl="5" marL="4572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6pPr>
            <a:lvl7pPr indent="0" lvl="6" marL="9144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7pPr>
            <a:lvl8pPr indent="0" lvl="7" marL="13716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8pPr>
            <a:lvl9pPr indent="0" lvl="8" marL="1828800" marR="0" rtl="0" algn="l">
              <a:spcBef>
                <a:spcPts val="0"/>
              </a:spcBef>
              <a:spcAft>
                <a:spcPts val="0"/>
              </a:spcAft>
              <a:buSzPts val="1400"/>
              <a:buNone/>
              <a:defRPr b="0" i="0" sz="3600" u="none" cap="none" strike="noStrike">
                <a:solidFill>
                  <a:schemeClr val="dk2"/>
                </a:solidFill>
                <a:latin typeface="Times"/>
                <a:ea typeface="Times"/>
                <a:cs typeface="Times"/>
                <a:sym typeface="Times"/>
              </a:defRPr>
            </a:lvl9pPr>
          </a:lstStyle>
          <a:p/>
        </p:txBody>
      </p:sp>
      <p:sp>
        <p:nvSpPr>
          <p:cNvPr id="39" name="Google Shape;39;p10"/>
          <p:cNvSpPr txBox="1"/>
          <p:nvPr>
            <p:ph idx="1" type="body"/>
          </p:nvPr>
        </p:nvSpPr>
        <p:spPr>
          <a:xfrm>
            <a:off x="457200" y="1600200"/>
            <a:ext cx="4038600" cy="4525963"/>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560"/>
              </a:spcBef>
              <a:spcAft>
                <a:spcPts val="0"/>
              </a:spcAft>
              <a:buSzPts val="1400"/>
              <a:buNone/>
              <a:defRPr sz="2800">
                <a:solidFill>
                  <a:schemeClr val="dk1"/>
                </a:solidFill>
                <a:latin typeface="Times"/>
                <a:ea typeface="Times"/>
                <a:cs typeface="Times"/>
                <a:sym typeface="Times"/>
              </a:defRPr>
            </a:lvl1pPr>
            <a:lvl2pPr indent="-381000" lvl="1" marL="914400" marR="0" rtl="0" algn="l">
              <a:spcBef>
                <a:spcPts val="480"/>
              </a:spcBef>
              <a:spcAft>
                <a:spcPts val="0"/>
              </a:spcAft>
              <a:buClr>
                <a:schemeClr val="dk1"/>
              </a:buClr>
              <a:buSzPts val="2400"/>
              <a:buFont typeface="Times"/>
              <a:buChar char="–"/>
              <a:defRPr b="0" i="0" sz="2400" u="none" cap="none" strike="noStrike">
                <a:solidFill>
                  <a:schemeClr val="dk1"/>
                </a:solidFill>
                <a:latin typeface="Times"/>
                <a:ea typeface="Times"/>
                <a:cs typeface="Times"/>
                <a:sym typeface="Times"/>
              </a:defRPr>
            </a:lvl2pPr>
            <a:lvl3pPr indent="-355600" lvl="2" marL="1371600" marR="0" rtl="0" algn="l">
              <a:spcBef>
                <a:spcPts val="400"/>
              </a:spcBef>
              <a:spcAft>
                <a:spcPts val="0"/>
              </a:spcAft>
              <a:buClr>
                <a:srgbClr val="408000"/>
              </a:buClr>
              <a:buSzPts val="2000"/>
              <a:buFont typeface="Times"/>
              <a:buChar char="•"/>
              <a:defRPr b="0" i="0" sz="2000" u="none" cap="none" strike="noStrike">
                <a:solidFill>
                  <a:schemeClr val="dk1"/>
                </a:solidFill>
                <a:latin typeface="Times"/>
                <a:ea typeface="Times"/>
                <a:cs typeface="Times"/>
                <a:sym typeface="Times"/>
              </a:defRPr>
            </a:lvl3pPr>
            <a:lvl4pPr indent="-342900" lvl="3" marL="1828800" marR="0" rtl="0" algn="l">
              <a:spcBef>
                <a:spcPts val="360"/>
              </a:spcBef>
              <a:spcAft>
                <a:spcPts val="0"/>
              </a:spcAft>
              <a:buClr>
                <a:schemeClr val="dk1"/>
              </a:buClr>
              <a:buSzPts val="1800"/>
              <a:buFont typeface="Times"/>
              <a:buChar char="–"/>
              <a:defRPr b="0" i="0" sz="1800" u="none" cap="none" strike="noStrike">
                <a:solidFill>
                  <a:schemeClr val="dk1"/>
                </a:solidFill>
                <a:latin typeface="Times"/>
                <a:ea typeface="Times"/>
                <a:cs typeface="Times"/>
                <a:sym typeface="Times"/>
              </a:defRPr>
            </a:lvl4pPr>
            <a:lvl5pPr indent="-342900" lvl="4" marL="2286000" marR="0" rtl="0" algn="l">
              <a:spcBef>
                <a:spcPts val="360"/>
              </a:spcBef>
              <a:spcAft>
                <a:spcPts val="0"/>
              </a:spcAft>
              <a:buClr>
                <a:schemeClr val="dk1"/>
              </a:buClr>
              <a:buSzPts val="1800"/>
              <a:buFont typeface="Times"/>
              <a:buChar char="»"/>
              <a:defRPr b="0" i="0" sz="1800" u="none" cap="none" strike="noStrike">
                <a:solidFill>
                  <a:schemeClr val="dk1"/>
                </a:solidFill>
                <a:latin typeface="Times"/>
                <a:ea typeface="Times"/>
                <a:cs typeface="Times"/>
                <a:sym typeface="Times"/>
              </a:defRPr>
            </a:lvl5pPr>
            <a:lvl6pPr indent="-342900" lvl="5" marL="2743200" marR="0" rtl="0" algn="l">
              <a:spcBef>
                <a:spcPts val="360"/>
              </a:spcBef>
              <a:spcAft>
                <a:spcPts val="0"/>
              </a:spcAft>
              <a:buClr>
                <a:schemeClr val="dk1"/>
              </a:buClr>
              <a:buSzPts val="1800"/>
              <a:buFont typeface="Times"/>
              <a:buChar char="»"/>
              <a:defRPr b="0" i="0" sz="1800" u="none" cap="none" strike="noStrike">
                <a:solidFill>
                  <a:schemeClr val="dk1"/>
                </a:solidFill>
                <a:latin typeface="Times"/>
                <a:ea typeface="Times"/>
                <a:cs typeface="Times"/>
                <a:sym typeface="Times"/>
              </a:defRPr>
            </a:lvl6pPr>
            <a:lvl7pPr indent="-342900" lvl="6" marL="3200400" marR="0" rtl="0" algn="l">
              <a:spcBef>
                <a:spcPts val="360"/>
              </a:spcBef>
              <a:spcAft>
                <a:spcPts val="0"/>
              </a:spcAft>
              <a:buClr>
                <a:schemeClr val="dk1"/>
              </a:buClr>
              <a:buSzPts val="1800"/>
              <a:buFont typeface="Times"/>
              <a:buChar char="»"/>
              <a:defRPr b="0" i="0" sz="1800" u="none" cap="none" strike="noStrike">
                <a:solidFill>
                  <a:schemeClr val="dk1"/>
                </a:solidFill>
                <a:latin typeface="Times"/>
                <a:ea typeface="Times"/>
                <a:cs typeface="Times"/>
                <a:sym typeface="Times"/>
              </a:defRPr>
            </a:lvl7pPr>
            <a:lvl8pPr indent="-342900" lvl="7" marL="3657600" marR="0" rtl="0" algn="l">
              <a:spcBef>
                <a:spcPts val="360"/>
              </a:spcBef>
              <a:spcAft>
                <a:spcPts val="0"/>
              </a:spcAft>
              <a:buClr>
                <a:schemeClr val="dk1"/>
              </a:buClr>
              <a:buSzPts val="1800"/>
              <a:buFont typeface="Times"/>
              <a:buChar char="»"/>
              <a:defRPr b="0" i="0" sz="1800" u="none" cap="none" strike="noStrike">
                <a:solidFill>
                  <a:schemeClr val="dk1"/>
                </a:solidFill>
                <a:latin typeface="Times"/>
                <a:ea typeface="Times"/>
                <a:cs typeface="Times"/>
                <a:sym typeface="Times"/>
              </a:defRPr>
            </a:lvl8pPr>
            <a:lvl9pPr indent="-342900" lvl="8" marL="4114800" marR="0" rtl="0" algn="l">
              <a:spcBef>
                <a:spcPts val="360"/>
              </a:spcBef>
              <a:spcAft>
                <a:spcPts val="0"/>
              </a:spcAft>
              <a:buClr>
                <a:schemeClr val="dk1"/>
              </a:buClr>
              <a:buSzPts val="1800"/>
              <a:buFont typeface="Times"/>
              <a:buChar char="»"/>
              <a:defRPr b="0" i="0" sz="1800" u="none" cap="none" strike="noStrike">
                <a:solidFill>
                  <a:schemeClr val="dk1"/>
                </a:solidFill>
                <a:latin typeface="Times"/>
                <a:ea typeface="Times"/>
                <a:cs typeface="Times"/>
                <a:sym typeface="Times"/>
              </a:defRPr>
            </a:lvl9pPr>
          </a:lstStyle>
          <a:p/>
        </p:txBody>
      </p:sp>
      <p:sp>
        <p:nvSpPr>
          <p:cNvPr id="40" name="Google Shape;40;p10"/>
          <p:cNvSpPr txBox="1"/>
          <p:nvPr>
            <p:ph idx="2" type="body"/>
          </p:nvPr>
        </p:nvSpPr>
        <p:spPr>
          <a:xfrm>
            <a:off x="4648200" y="1600200"/>
            <a:ext cx="4038600" cy="4525963"/>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560"/>
              </a:spcBef>
              <a:spcAft>
                <a:spcPts val="0"/>
              </a:spcAft>
              <a:buSzPts val="1400"/>
              <a:buNone/>
              <a:defRPr sz="2800">
                <a:solidFill>
                  <a:schemeClr val="dk1"/>
                </a:solidFill>
                <a:latin typeface="Times"/>
                <a:ea typeface="Times"/>
                <a:cs typeface="Times"/>
                <a:sym typeface="Times"/>
              </a:defRPr>
            </a:lvl1pPr>
            <a:lvl2pPr indent="-381000" lvl="1" marL="914400" marR="0" rtl="0" algn="l">
              <a:spcBef>
                <a:spcPts val="480"/>
              </a:spcBef>
              <a:spcAft>
                <a:spcPts val="0"/>
              </a:spcAft>
              <a:buClr>
                <a:schemeClr val="dk1"/>
              </a:buClr>
              <a:buSzPts val="2400"/>
              <a:buFont typeface="Times"/>
              <a:buChar char="–"/>
              <a:defRPr b="0" i="0" sz="2400" u="none" cap="none" strike="noStrike">
                <a:solidFill>
                  <a:schemeClr val="dk1"/>
                </a:solidFill>
                <a:latin typeface="Times"/>
                <a:ea typeface="Times"/>
                <a:cs typeface="Times"/>
                <a:sym typeface="Times"/>
              </a:defRPr>
            </a:lvl2pPr>
            <a:lvl3pPr indent="-355600" lvl="2" marL="1371600" marR="0" rtl="0" algn="l">
              <a:spcBef>
                <a:spcPts val="400"/>
              </a:spcBef>
              <a:spcAft>
                <a:spcPts val="0"/>
              </a:spcAft>
              <a:buClr>
                <a:srgbClr val="408000"/>
              </a:buClr>
              <a:buSzPts val="2000"/>
              <a:buFont typeface="Times"/>
              <a:buChar char="•"/>
              <a:defRPr b="0" i="0" sz="2000" u="none" cap="none" strike="noStrike">
                <a:solidFill>
                  <a:schemeClr val="dk1"/>
                </a:solidFill>
                <a:latin typeface="Times"/>
                <a:ea typeface="Times"/>
                <a:cs typeface="Times"/>
                <a:sym typeface="Times"/>
              </a:defRPr>
            </a:lvl3pPr>
            <a:lvl4pPr indent="-342900" lvl="3" marL="1828800" marR="0" rtl="0" algn="l">
              <a:spcBef>
                <a:spcPts val="360"/>
              </a:spcBef>
              <a:spcAft>
                <a:spcPts val="0"/>
              </a:spcAft>
              <a:buClr>
                <a:schemeClr val="dk1"/>
              </a:buClr>
              <a:buSzPts val="1800"/>
              <a:buFont typeface="Times"/>
              <a:buChar char="–"/>
              <a:defRPr b="0" i="0" sz="1800" u="none" cap="none" strike="noStrike">
                <a:solidFill>
                  <a:schemeClr val="dk1"/>
                </a:solidFill>
                <a:latin typeface="Times"/>
                <a:ea typeface="Times"/>
                <a:cs typeface="Times"/>
                <a:sym typeface="Times"/>
              </a:defRPr>
            </a:lvl4pPr>
            <a:lvl5pPr indent="-342900" lvl="4" marL="2286000" marR="0" rtl="0" algn="l">
              <a:spcBef>
                <a:spcPts val="360"/>
              </a:spcBef>
              <a:spcAft>
                <a:spcPts val="0"/>
              </a:spcAft>
              <a:buClr>
                <a:schemeClr val="dk1"/>
              </a:buClr>
              <a:buSzPts val="1800"/>
              <a:buFont typeface="Times"/>
              <a:buChar char="»"/>
              <a:defRPr b="0" i="0" sz="1800" u="none" cap="none" strike="noStrike">
                <a:solidFill>
                  <a:schemeClr val="dk1"/>
                </a:solidFill>
                <a:latin typeface="Times"/>
                <a:ea typeface="Times"/>
                <a:cs typeface="Times"/>
                <a:sym typeface="Times"/>
              </a:defRPr>
            </a:lvl5pPr>
            <a:lvl6pPr indent="-342900" lvl="5" marL="2743200" marR="0" rtl="0" algn="l">
              <a:spcBef>
                <a:spcPts val="360"/>
              </a:spcBef>
              <a:spcAft>
                <a:spcPts val="0"/>
              </a:spcAft>
              <a:buClr>
                <a:schemeClr val="dk1"/>
              </a:buClr>
              <a:buSzPts val="1800"/>
              <a:buFont typeface="Times"/>
              <a:buChar char="»"/>
              <a:defRPr b="0" i="0" sz="1800" u="none" cap="none" strike="noStrike">
                <a:solidFill>
                  <a:schemeClr val="dk1"/>
                </a:solidFill>
                <a:latin typeface="Times"/>
                <a:ea typeface="Times"/>
                <a:cs typeface="Times"/>
                <a:sym typeface="Times"/>
              </a:defRPr>
            </a:lvl6pPr>
            <a:lvl7pPr indent="-342900" lvl="6" marL="3200400" marR="0" rtl="0" algn="l">
              <a:spcBef>
                <a:spcPts val="360"/>
              </a:spcBef>
              <a:spcAft>
                <a:spcPts val="0"/>
              </a:spcAft>
              <a:buClr>
                <a:schemeClr val="dk1"/>
              </a:buClr>
              <a:buSzPts val="1800"/>
              <a:buFont typeface="Times"/>
              <a:buChar char="»"/>
              <a:defRPr b="0" i="0" sz="1800" u="none" cap="none" strike="noStrike">
                <a:solidFill>
                  <a:schemeClr val="dk1"/>
                </a:solidFill>
                <a:latin typeface="Times"/>
                <a:ea typeface="Times"/>
                <a:cs typeface="Times"/>
                <a:sym typeface="Times"/>
              </a:defRPr>
            </a:lvl7pPr>
            <a:lvl8pPr indent="-342900" lvl="7" marL="3657600" marR="0" rtl="0" algn="l">
              <a:spcBef>
                <a:spcPts val="360"/>
              </a:spcBef>
              <a:spcAft>
                <a:spcPts val="0"/>
              </a:spcAft>
              <a:buClr>
                <a:schemeClr val="dk1"/>
              </a:buClr>
              <a:buSzPts val="1800"/>
              <a:buFont typeface="Times"/>
              <a:buChar char="»"/>
              <a:defRPr b="0" i="0" sz="1800" u="none" cap="none" strike="noStrike">
                <a:solidFill>
                  <a:schemeClr val="dk1"/>
                </a:solidFill>
                <a:latin typeface="Times"/>
                <a:ea typeface="Times"/>
                <a:cs typeface="Times"/>
                <a:sym typeface="Times"/>
              </a:defRPr>
            </a:lvl8pPr>
            <a:lvl9pPr indent="-342900" lvl="8" marL="4114800" marR="0" rtl="0" algn="l">
              <a:spcBef>
                <a:spcPts val="360"/>
              </a:spcBef>
              <a:spcAft>
                <a:spcPts val="0"/>
              </a:spcAft>
              <a:buClr>
                <a:schemeClr val="dk1"/>
              </a:buClr>
              <a:buSzPts val="1800"/>
              <a:buFont typeface="Times"/>
              <a:buChar char="»"/>
              <a:defRPr b="0" i="0" sz="1800" u="none" cap="none" strike="noStrike">
                <a:solidFill>
                  <a:schemeClr val="dk1"/>
                </a:solidFill>
                <a:latin typeface="Times"/>
                <a:ea typeface="Times"/>
                <a:cs typeface="Times"/>
                <a:sym typeface="Time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4.xml"/><Relationship Id="rId12" Type="http://schemas.openxmlformats.org/officeDocument/2006/relationships/slideLayout" Target="../slideLayouts/slideLayout11.xml"/><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slideLayout" Target="../slideLayouts/slideLayout12.xml"/><Relationship Id="rId3" Type="http://schemas.openxmlformats.org/officeDocument/2006/relationships/theme" Target="../theme/theme6.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slideLayout" Target="../slideLayouts/slideLayout13.xml"/><Relationship Id="rId3"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slideLayout" Target="../slideLayouts/slideLayout14.xml"/><Relationship Id="rId3" Type="http://schemas.openxmlformats.org/officeDocument/2006/relationships/theme" Target="../theme/theme8.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slideLayout" Target="../slideLayouts/slideLayout15.xml"/><Relationship Id="rId3"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slideLayout" Target="../slideLayouts/slideLayout16.xml"/><Relationship Id="rId3" Type="http://schemas.openxmlformats.org/officeDocument/2006/relationships/theme" Target="../theme/theme3.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slideLayout" Target="../slideLayouts/slideLayout17.xml"/><Relationship Id="rId3"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Chem-12-content-page.jpg" id="10" name="Google Shape;10;p1"/>
          <p:cNvPicPr preferRelativeResize="0"/>
          <p:nvPr/>
        </p:nvPicPr>
        <p:blipFill rotWithShape="1">
          <a:blip r:embed="rId1">
            <a:alphaModFix/>
          </a:blip>
          <a:srcRect b="0" l="0" r="0" t="0"/>
          <a:stretch/>
        </p:blipFill>
        <p:spPr>
          <a:xfrm>
            <a:off x="0" y="0"/>
            <a:ext cx="9144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 name="Shape 47"/>
        <p:cNvGrpSpPr/>
        <p:nvPr/>
      </p:nvGrpSpPr>
      <p:grpSpPr>
        <a:xfrm>
          <a:off x="0" y="0"/>
          <a:ext cx="0" cy="0"/>
          <a:chOff x="0" y="0"/>
          <a:chExt cx="0" cy="0"/>
        </a:xfrm>
      </p:grpSpPr>
      <p:pic>
        <p:nvPicPr>
          <p:cNvPr descr="Chem-12-content-page.jpg" id="48" name="Google Shape;48;p13"/>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 name="Google Shape;49;p13"/>
          <p:cNvSpPr txBox="1"/>
          <p:nvPr>
            <p:ph idx="10" type="dt"/>
          </p:nvPr>
        </p:nvSpPr>
        <p:spPr>
          <a:xfrm>
            <a:off x="457200" y="6248400"/>
            <a:ext cx="2133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0" name="Google Shape;50;p13"/>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1" name="Google Shape;51;p13"/>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pic>
        <p:nvPicPr>
          <p:cNvPr descr="Chem-12-content-page.jpg" id="61" name="Google Shape;61;p15"/>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62" name="Google Shape;62;p15"/>
          <p:cNvSpPr txBox="1"/>
          <p:nvPr>
            <p:ph idx="10" type="dt"/>
          </p:nvPr>
        </p:nvSpPr>
        <p:spPr>
          <a:xfrm>
            <a:off x="457200" y="6248400"/>
            <a:ext cx="2133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63" name="Google Shape;63;p15"/>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64" name="Google Shape;64;p1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 name="Shape 72"/>
        <p:cNvGrpSpPr/>
        <p:nvPr/>
      </p:nvGrpSpPr>
      <p:grpSpPr>
        <a:xfrm>
          <a:off x="0" y="0"/>
          <a:ext cx="0" cy="0"/>
          <a:chOff x="0" y="0"/>
          <a:chExt cx="0" cy="0"/>
        </a:xfrm>
      </p:grpSpPr>
      <p:pic>
        <p:nvPicPr>
          <p:cNvPr descr="Chem-12-content-page.jpg" id="73" name="Google Shape;73;p17"/>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74" name="Google Shape;74;p17"/>
          <p:cNvSpPr txBox="1"/>
          <p:nvPr>
            <p:ph idx="10" type="dt"/>
          </p:nvPr>
        </p:nvSpPr>
        <p:spPr>
          <a:xfrm>
            <a:off x="457200" y="6248400"/>
            <a:ext cx="2133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75" name="Google Shape;75;p17"/>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76" name="Google Shape;76;p17"/>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6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pic>
        <p:nvPicPr>
          <p:cNvPr descr="Chem-12-content-page.jpg" id="85" name="Google Shape;85;p19"/>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86" name="Google Shape;86;p19"/>
          <p:cNvSpPr txBox="1"/>
          <p:nvPr>
            <p:ph idx="10" type="dt"/>
          </p:nvPr>
        </p:nvSpPr>
        <p:spPr>
          <a:xfrm>
            <a:off x="457200" y="6248400"/>
            <a:ext cx="2133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7" name="Google Shape;87;p19"/>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8" name="Google Shape;88;p1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6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pic>
        <p:nvPicPr>
          <p:cNvPr descr="Chem-12-content-page.jpg" id="98" name="Google Shape;98;p21"/>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99" name="Google Shape;99;p21"/>
          <p:cNvSpPr txBox="1"/>
          <p:nvPr>
            <p:ph idx="10" type="dt"/>
          </p:nvPr>
        </p:nvSpPr>
        <p:spPr>
          <a:xfrm>
            <a:off x="457200" y="6248400"/>
            <a:ext cx="2133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00" name="Google Shape;100;p21"/>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01" name="Google Shape;101;p2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6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pic>
        <p:nvPicPr>
          <p:cNvPr descr="Chem-12-content-page.jpg" id="110" name="Google Shape;110;p23"/>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111" name="Google Shape;111;p23"/>
          <p:cNvSpPr txBox="1"/>
          <p:nvPr>
            <p:ph idx="10" type="dt"/>
          </p:nvPr>
        </p:nvSpPr>
        <p:spPr>
          <a:xfrm>
            <a:off x="457200" y="6248400"/>
            <a:ext cx="2133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12" name="Google Shape;112;p23"/>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13" name="Google Shape;113;p23"/>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Font typeface="Arial"/>
              <a:buNone/>
              <a:defRPr b="0" i="0" sz="24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6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33.png"/><Relationship Id="rId6"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www.youtube.com/watch?v=XBqHkraf8iE" TargetMode="Externa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www.youtube.com/watch?v=yQP4UJhNn0I" TargetMode="Externa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jp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jp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jp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jp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jp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jpg"/><Relationship Id="rId4" Type="http://schemas.openxmlformats.org/officeDocument/2006/relationships/image" Target="../media/image1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jp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jp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jp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9.png"/><Relationship Id="rId4" Type="http://schemas.openxmlformats.org/officeDocument/2006/relationships/image" Target="../media/image1.jpg"/><Relationship Id="rId5"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5.jpg"/><Relationship Id="rId4" Type="http://schemas.openxmlformats.org/officeDocument/2006/relationships/image" Target="../media/image1.jpg"/><Relationship Id="rId5" Type="http://schemas.openxmlformats.org/officeDocument/2006/relationships/image" Target="../media/image7.jpg"/><Relationship Id="rId6" Type="http://schemas.openxmlformats.org/officeDocument/2006/relationships/image" Target="../media/image2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jp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jp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jp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jpg"/><Relationship Id="rId4" Type="http://schemas.openxmlformats.org/officeDocument/2006/relationships/image" Target="../media/image44.png"/><Relationship Id="rId5"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jpg"/><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jp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jpg"/><Relationship Id="rId4" Type="http://schemas.openxmlformats.org/officeDocument/2006/relationships/image" Target="../media/image3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1.jpg"/><Relationship Id="rId4" Type="http://schemas.openxmlformats.org/officeDocument/2006/relationships/image" Target="../media/image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jpg"/><Relationship Id="rId4" Type="http://schemas.openxmlformats.org/officeDocument/2006/relationships/image" Target="../media/image4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jpg"/><Relationship Id="rId4" Type="http://schemas.openxmlformats.org/officeDocument/2006/relationships/image" Target="../media/image38.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jp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7.jp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nvSpPr>
        <p:spPr>
          <a:xfrm>
            <a:off x="755650" y="2349500"/>
            <a:ext cx="3887787" cy="9366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Historically, scientists have used their knowledge of atomic properties to develop and refine atomic models. Today, this knowledge is applied to various research techniques.</a:t>
            </a:r>
            <a:endParaRPr b="0" i="0" sz="2400" u="none" cap="none" strike="noStrike">
              <a:solidFill>
                <a:schemeClr val="dk1"/>
              </a:solidFill>
              <a:latin typeface="Times"/>
              <a:ea typeface="Times"/>
              <a:cs typeface="Times"/>
              <a:sym typeface="Times"/>
            </a:endParaRPr>
          </a:p>
          <a:p>
            <a:pPr indent="0" lvl="0" marL="0" marR="0" rtl="0" algn="l">
              <a:lnSpc>
                <a:spcPct val="100000"/>
              </a:lnSpc>
              <a:spcBef>
                <a:spcPts val="480"/>
              </a:spcBef>
              <a:spcAft>
                <a:spcPts val="0"/>
              </a:spcAft>
              <a:buClr>
                <a:schemeClr val="dk1"/>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6" name="Google Shape;126;p25"/>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127" name="Google Shape;127;p25"/>
          <p:cNvSpPr txBox="1"/>
          <p:nvPr/>
        </p:nvSpPr>
        <p:spPr>
          <a:xfrm>
            <a:off x="395287" y="620712"/>
            <a:ext cx="82804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600" u="none">
                <a:solidFill>
                  <a:schemeClr val="accent2"/>
                </a:solidFill>
                <a:latin typeface="Times New Roman"/>
                <a:ea typeface="Times New Roman"/>
                <a:cs typeface="Times New Roman"/>
                <a:sym typeface="Times New Roman"/>
              </a:rPr>
              <a:t>:</a:t>
            </a:r>
            <a:br>
              <a:rPr b="0" i="0" lang="en-US" sz="3600" u="none">
                <a:solidFill>
                  <a:schemeClr val="accent2"/>
                </a:solidFill>
                <a:latin typeface="Times New Roman"/>
                <a:ea typeface="Times New Roman"/>
                <a:cs typeface="Times New Roman"/>
                <a:sym typeface="Times New Roman"/>
              </a:rPr>
            </a:br>
            <a:r>
              <a:rPr b="0" i="0" lang="en-US" sz="3600" u="none">
                <a:solidFill>
                  <a:schemeClr val="accent2"/>
                </a:solidFill>
                <a:latin typeface="Times New Roman"/>
                <a:ea typeface="Times New Roman"/>
                <a:cs typeface="Times New Roman"/>
                <a:sym typeface="Times New Roman"/>
              </a:rPr>
              <a:t> Atomic Models and </a:t>
            </a:r>
            <a:r>
              <a:rPr b="0" i="0" lang="en-US" sz="3600" u="none">
                <a:solidFill>
                  <a:schemeClr val="accent2"/>
                </a:solidFill>
                <a:latin typeface="Times New Roman"/>
                <a:ea typeface="Times New Roman"/>
                <a:cs typeface="Times New Roman"/>
                <a:sym typeface="Times New Roman"/>
              </a:rPr>
              <a:t>Properties of Atoms</a:t>
            </a:r>
            <a:endParaRPr/>
          </a:p>
        </p:txBody>
      </p:sp>
      <p:sp>
        <p:nvSpPr>
          <p:cNvPr id="128" name="Google Shape;128;p25"/>
          <p:cNvSpPr txBox="1"/>
          <p:nvPr/>
        </p:nvSpPr>
        <p:spPr>
          <a:xfrm>
            <a:off x="4645025" y="5283200"/>
            <a:ext cx="3887787" cy="738187"/>
          </a:xfrm>
          <a:prstGeom prst="rect">
            <a:avLst/>
          </a:prstGeom>
          <a:solidFill>
            <a:srgbClr val="9C9CDF">
              <a:alpha val="3254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Scientists can now determine colour patterns of ancient bird feathers by identifying elements present in fossils of the birds. </a:t>
            </a:r>
            <a:endParaRPr/>
          </a:p>
        </p:txBody>
      </p:sp>
      <p:pic>
        <p:nvPicPr>
          <p:cNvPr descr="gr-12-button.jpg" id="129" name="Google Shape;129;p25"/>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130" name="Google Shape;130;p25"/>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131" name="Google Shape;131;p25"/>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pic>
        <p:nvPicPr>
          <p:cNvPr descr="D:\Pictures\Chem12\Ch03\c2.png" id="132" name="Google Shape;132;p25"/>
          <p:cNvPicPr preferRelativeResize="0"/>
          <p:nvPr/>
        </p:nvPicPr>
        <p:blipFill rotWithShape="1">
          <a:blip r:embed="rId4">
            <a:alphaModFix/>
          </a:blip>
          <a:srcRect b="0" l="0" r="0" t="0"/>
          <a:stretch/>
        </p:blipFill>
        <p:spPr>
          <a:xfrm>
            <a:off x="4657725" y="2133600"/>
            <a:ext cx="3879850" cy="3095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5">
                                            <p:txEl>
                                              <p:pRg end="0" st="0"/>
                                            </p:txEl>
                                          </p:spTgt>
                                        </p:tgtEl>
                                        <p:attrNameLst>
                                          <p:attrName>style.visibility</p:attrName>
                                        </p:attrNameLst>
                                      </p:cBhvr>
                                      <p:to>
                                        <p:strVal val="visible"/>
                                      </p:to>
                                    </p:set>
                                    <p:animEffect filter="fade" transition="in">
                                      <p:cBhvr>
                                        <p:cTn dur="500"/>
                                        <p:tgtEl>
                                          <p:spTgt spid="12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25">
                                            <p:txEl>
                                              <p:pRg end="1" st="1"/>
                                            </p:txEl>
                                          </p:spTgt>
                                        </p:tgtEl>
                                        <p:attrNameLst>
                                          <p:attrName>style.visibility</p:attrName>
                                        </p:attrNameLst>
                                      </p:cBhvr>
                                      <p:to>
                                        <p:strVal val="visible"/>
                                      </p:to>
                                    </p:set>
                                    <p:animEffect filter="fade" transition="in">
                                      <p:cBhvr>
                                        <p:cTn dur="500"/>
                                        <p:tgtEl>
                                          <p:spTgt spid="12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25">
                                            <p:txEl>
                                              <p:pRg end="2" st="2"/>
                                            </p:txEl>
                                          </p:spTgt>
                                        </p:tgtEl>
                                        <p:attrNameLst>
                                          <p:attrName>style.visibility</p:attrName>
                                        </p:attrNameLst>
                                      </p:cBhvr>
                                      <p:to>
                                        <p:strVal val="visible"/>
                                      </p:to>
                                    </p:set>
                                    <p:animEffect filter="fade" transition="in">
                                      <p:cBhvr>
                                        <p:cTn dur="500"/>
                                        <p:tgtEl>
                                          <p:spTgt spid="125">
                                            <p:txEl>
                                              <p:pRg end="2" st="2"/>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457200" y="277812"/>
            <a:ext cx="8229600" cy="11398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Times"/>
              <a:buNone/>
            </a:pPr>
            <a:r>
              <a:rPr b="0" i="0" lang="en-US" sz="3600" u="none" cap="none" strike="noStrike">
                <a:solidFill>
                  <a:schemeClr val="dk2"/>
                </a:solidFill>
                <a:latin typeface="Times"/>
                <a:ea typeface="Times"/>
                <a:cs typeface="Times"/>
                <a:sym typeface="Times"/>
              </a:rPr>
              <a:t>Dalton’s Model</a:t>
            </a:r>
            <a:endParaRPr/>
          </a:p>
        </p:txBody>
      </p:sp>
      <p:sp>
        <p:nvSpPr>
          <p:cNvPr id="218" name="Google Shape;218;p34"/>
          <p:cNvSpPr txBox="1"/>
          <p:nvPr>
            <p:ph idx="1" type="body"/>
          </p:nvPr>
        </p:nvSpPr>
        <p:spPr>
          <a:xfrm>
            <a:off x="457200" y="1600200"/>
            <a:ext cx="4033837" cy="45307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rPr b="0" i="0" lang="en-US" sz="2400" u="none" cap="none" strike="noStrike">
                <a:solidFill>
                  <a:schemeClr val="dk1"/>
                </a:solidFill>
                <a:latin typeface="Times"/>
                <a:ea typeface="Times"/>
                <a:cs typeface="Times"/>
                <a:sym typeface="Times"/>
              </a:rPr>
              <a:t>In the early 1800s, the English Chemist John </a:t>
            </a:r>
            <a:r>
              <a:rPr b="0" i="0" lang="en-US" sz="2400" u="sng" cap="none" strike="noStrike">
                <a:solidFill>
                  <a:schemeClr val="dk1"/>
                </a:solidFill>
                <a:latin typeface="Times"/>
                <a:ea typeface="Times"/>
                <a:cs typeface="Times"/>
                <a:sym typeface="Times"/>
              </a:rPr>
              <a:t>Dalton </a:t>
            </a:r>
            <a:r>
              <a:rPr b="0" i="0" lang="en-US" sz="2400" u="none" cap="none" strike="noStrike">
                <a:solidFill>
                  <a:schemeClr val="dk1"/>
                </a:solidFill>
                <a:latin typeface="Times"/>
                <a:ea typeface="Times"/>
                <a:cs typeface="Times"/>
                <a:sym typeface="Times"/>
              </a:rPr>
              <a:t>performed a number of experiments that eventually led to the acceptance of the idea of atoms.</a:t>
            </a:r>
            <a:endParaRPr/>
          </a:p>
        </p:txBody>
      </p:sp>
      <p:pic>
        <p:nvPicPr>
          <p:cNvPr descr="dalton1" id="219" name="Google Shape;219;p34"/>
          <p:cNvPicPr preferRelativeResize="0"/>
          <p:nvPr>
            <p:ph idx="1" type="body"/>
          </p:nvPr>
        </p:nvPicPr>
        <p:blipFill rotWithShape="1">
          <a:blip r:embed="rId3">
            <a:alphaModFix/>
          </a:blip>
          <a:srcRect b="0" l="0" r="0" t="0"/>
          <a:stretch/>
        </p:blipFill>
        <p:spPr>
          <a:xfrm>
            <a:off x="4641850" y="1676400"/>
            <a:ext cx="3741737" cy="4038600"/>
          </a:xfrm>
          <a:prstGeom prst="rect">
            <a:avLst/>
          </a:prstGeom>
          <a:noFill/>
          <a:ln>
            <a:noFill/>
          </a:ln>
        </p:spPr>
      </p:pic>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457200" y="277812"/>
            <a:ext cx="8229600" cy="11398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Times"/>
              <a:buNone/>
            </a:pPr>
            <a:r>
              <a:rPr b="0" i="0" lang="en-US" sz="3600" u="none" cap="none" strike="noStrike">
                <a:solidFill>
                  <a:schemeClr val="dk2"/>
                </a:solidFill>
                <a:latin typeface="Times"/>
                <a:ea typeface="Times"/>
                <a:cs typeface="Times"/>
                <a:sym typeface="Times"/>
              </a:rPr>
              <a:t>Dalton’s Theory</a:t>
            </a:r>
            <a:endParaRPr/>
          </a:p>
        </p:txBody>
      </p:sp>
      <p:sp>
        <p:nvSpPr>
          <p:cNvPr id="225" name="Google Shape;225;p35"/>
          <p:cNvSpPr txBox="1"/>
          <p:nvPr>
            <p:ph idx="1" type="body"/>
          </p:nvPr>
        </p:nvSpPr>
        <p:spPr>
          <a:xfrm>
            <a:off x="457075" y="1154150"/>
            <a:ext cx="8229600" cy="52467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00000"/>
              </a:lnSpc>
              <a:spcBef>
                <a:spcPts val="0"/>
              </a:spcBef>
              <a:spcAft>
                <a:spcPts val="0"/>
              </a:spcAft>
              <a:buSzPts val="2400"/>
              <a:buAutoNum type="arabicPeriod"/>
            </a:pPr>
            <a:r>
              <a:rPr lang="en-US"/>
              <a:t>All matter is made of tiny indivisible and indestructible particles called </a:t>
            </a:r>
            <a:r>
              <a:rPr b="0" i="0" lang="en-US" u="none" cap="none" strike="noStrike">
                <a:solidFill>
                  <a:schemeClr val="dk1"/>
                </a:solidFill>
                <a:highlight>
                  <a:srgbClr val="FFFF00"/>
                </a:highlight>
                <a:latin typeface="Times"/>
                <a:ea typeface="Times"/>
                <a:cs typeface="Times"/>
                <a:sym typeface="Times"/>
              </a:rPr>
              <a:t>atoms</a:t>
            </a:r>
            <a:r>
              <a:rPr b="0" i="0" lang="en-US" u="none" cap="none" strike="noStrike">
                <a:solidFill>
                  <a:schemeClr val="dk1"/>
                </a:solidFill>
                <a:latin typeface="Times"/>
                <a:ea typeface="Times"/>
                <a:cs typeface="Times"/>
                <a:sym typeface="Times"/>
              </a:rPr>
              <a:t>. </a:t>
            </a:r>
            <a:endParaRPr/>
          </a:p>
          <a:p>
            <a:pPr indent="-381000" lvl="0" marL="457200" marR="0" rtl="0" algn="l">
              <a:lnSpc>
                <a:spcPct val="100000"/>
              </a:lnSpc>
              <a:spcBef>
                <a:spcPts val="0"/>
              </a:spcBef>
              <a:spcAft>
                <a:spcPts val="0"/>
              </a:spcAft>
              <a:buSzPts val="2400"/>
              <a:buAutoNum type="arabicPeriod"/>
            </a:pPr>
            <a:r>
              <a:rPr b="0" i="0" lang="en-US" u="none" cap="none" strike="noStrike">
                <a:solidFill>
                  <a:schemeClr val="dk1"/>
                </a:solidFill>
                <a:latin typeface="Times"/>
                <a:ea typeface="Times"/>
                <a:cs typeface="Times"/>
                <a:sym typeface="Times"/>
              </a:rPr>
              <a:t>Atoms of the </a:t>
            </a:r>
            <a:r>
              <a:rPr b="0" i="0" lang="en-US" u="sng" cap="none" strike="noStrike">
                <a:solidFill>
                  <a:schemeClr val="dk1"/>
                </a:solidFill>
                <a:latin typeface="Times"/>
                <a:ea typeface="Times"/>
                <a:cs typeface="Times"/>
                <a:sym typeface="Times"/>
              </a:rPr>
              <a:t>same</a:t>
            </a:r>
            <a:r>
              <a:rPr b="0" i="0" lang="en-US" u="none" cap="none" strike="noStrike">
                <a:solidFill>
                  <a:schemeClr val="dk1"/>
                </a:solidFill>
                <a:latin typeface="Times"/>
                <a:ea typeface="Times"/>
                <a:cs typeface="Times"/>
                <a:sym typeface="Times"/>
              </a:rPr>
              <a:t> element are exactly alike (</a:t>
            </a:r>
            <a:r>
              <a:rPr b="0" i="0" lang="en-US" u="none" cap="none" strike="noStrike">
                <a:solidFill>
                  <a:schemeClr val="dk1"/>
                </a:solidFill>
                <a:highlight>
                  <a:srgbClr val="FFFF00"/>
                </a:highlight>
                <a:latin typeface="Times"/>
                <a:ea typeface="Times"/>
                <a:cs typeface="Times"/>
                <a:sym typeface="Times"/>
              </a:rPr>
              <a:t>properties</a:t>
            </a:r>
            <a:r>
              <a:rPr b="0" i="0" lang="en-US" u="none" cap="none" strike="noStrike">
                <a:solidFill>
                  <a:schemeClr val="dk1"/>
                </a:solidFill>
                <a:latin typeface="Times"/>
                <a:ea typeface="Times"/>
                <a:cs typeface="Times"/>
                <a:sym typeface="Times"/>
              </a:rPr>
              <a:t>, </a:t>
            </a:r>
            <a:r>
              <a:rPr b="0" i="0" lang="en-US" u="none" cap="none" strike="noStrike">
                <a:solidFill>
                  <a:schemeClr val="dk1"/>
                </a:solidFill>
                <a:highlight>
                  <a:srgbClr val="FFFF00"/>
                </a:highlight>
                <a:latin typeface="Times"/>
                <a:ea typeface="Times"/>
                <a:cs typeface="Times"/>
                <a:sym typeface="Times"/>
              </a:rPr>
              <a:t>mass</a:t>
            </a:r>
            <a:r>
              <a:rPr b="0" i="0" lang="en-US" u="none" cap="none" strike="noStrike">
                <a:solidFill>
                  <a:schemeClr val="dk1"/>
                </a:solidFill>
                <a:latin typeface="Times"/>
                <a:ea typeface="Times"/>
                <a:cs typeface="Times"/>
                <a:sym typeface="Times"/>
              </a:rPr>
              <a:t>, etc).</a:t>
            </a:r>
            <a:endParaRPr/>
          </a:p>
          <a:p>
            <a:pPr indent="-381000" lvl="0" marL="457200" marR="0" rtl="0" algn="l">
              <a:lnSpc>
                <a:spcPct val="100000"/>
              </a:lnSpc>
              <a:spcBef>
                <a:spcPts val="0"/>
              </a:spcBef>
              <a:spcAft>
                <a:spcPts val="0"/>
              </a:spcAft>
              <a:buSzPts val="2400"/>
              <a:buAutoNum type="arabicPeriod"/>
            </a:pPr>
            <a:r>
              <a:rPr lang="en-US"/>
              <a:t>Atoms of different elements are different in</a:t>
            </a:r>
            <a:r>
              <a:rPr lang="en-US">
                <a:highlight>
                  <a:srgbClr val="FFFF00"/>
                </a:highlight>
              </a:rPr>
              <a:t> properties</a:t>
            </a:r>
            <a:r>
              <a:rPr lang="en-US"/>
              <a:t> and mass.</a:t>
            </a:r>
            <a:endParaRPr/>
          </a:p>
          <a:p>
            <a:pPr indent="-381000" lvl="0" marL="457200" marR="0" rtl="0" algn="l">
              <a:lnSpc>
                <a:spcPct val="100000"/>
              </a:lnSpc>
              <a:spcBef>
                <a:spcPts val="0"/>
              </a:spcBef>
              <a:spcAft>
                <a:spcPts val="0"/>
              </a:spcAft>
              <a:buClr>
                <a:schemeClr val="dk1"/>
              </a:buClr>
              <a:buSzPts val="2400"/>
              <a:buFont typeface="Times"/>
              <a:buAutoNum type="arabicPeriod"/>
            </a:pPr>
            <a:r>
              <a:rPr b="0" i="0" lang="en-US" u="none" cap="none" strike="noStrike">
                <a:solidFill>
                  <a:schemeClr val="dk1"/>
                </a:solidFill>
                <a:latin typeface="Times"/>
                <a:ea typeface="Times"/>
                <a:cs typeface="Times"/>
                <a:sym typeface="Times"/>
              </a:rPr>
              <a:t>Atoms of </a:t>
            </a:r>
            <a:r>
              <a:rPr b="0" i="0" lang="en-US" cap="none" strike="noStrike">
                <a:solidFill>
                  <a:schemeClr val="dk1"/>
                </a:solidFill>
                <a:latin typeface="Times"/>
                <a:ea typeface="Times"/>
                <a:cs typeface="Times"/>
                <a:sym typeface="Times"/>
              </a:rPr>
              <a:t>different </a:t>
            </a:r>
            <a:r>
              <a:rPr b="0" i="0" lang="en-US" u="none" cap="none" strike="noStrike">
                <a:solidFill>
                  <a:schemeClr val="dk1"/>
                </a:solidFill>
                <a:latin typeface="Times"/>
                <a:ea typeface="Times"/>
                <a:cs typeface="Times"/>
                <a:sym typeface="Times"/>
              </a:rPr>
              <a:t>elements (and a few with thems</a:t>
            </a:r>
            <a:r>
              <a:rPr lang="en-US"/>
              <a:t>elves), combine in small whole number ratios to form </a:t>
            </a:r>
            <a:r>
              <a:rPr lang="en-US">
                <a:highlight>
                  <a:srgbClr val="FFFF00"/>
                </a:highlight>
              </a:rPr>
              <a:t>compounds</a:t>
            </a:r>
            <a:endParaRPr>
              <a:highlight>
                <a:srgbClr val="FFFF00"/>
              </a:highlight>
            </a:endParaRPr>
          </a:p>
          <a:p>
            <a:pPr indent="-381000" lvl="0" marL="457200" marR="0" rtl="0" algn="l">
              <a:lnSpc>
                <a:spcPct val="100000"/>
              </a:lnSpc>
              <a:spcBef>
                <a:spcPts val="0"/>
              </a:spcBef>
              <a:spcAft>
                <a:spcPts val="0"/>
              </a:spcAft>
              <a:buSzPts val="2400"/>
              <a:buAutoNum type="arabicPeriod"/>
            </a:pPr>
            <a:r>
              <a:rPr lang="en-US"/>
              <a:t>In chemical reactions, atoms are not created or </a:t>
            </a:r>
            <a:r>
              <a:rPr lang="en-US">
                <a:highlight>
                  <a:srgbClr val="FFFF00"/>
                </a:highlight>
              </a:rPr>
              <a:t>destroyed.</a:t>
            </a:r>
            <a:r>
              <a:rPr lang="en-US"/>
              <a:t> They are </a:t>
            </a:r>
            <a:r>
              <a:rPr lang="en-US">
                <a:highlight>
                  <a:srgbClr val="FFFF00"/>
                </a:highlight>
              </a:rPr>
              <a:t>rearranged</a:t>
            </a:r>
            <a:r>
              <a:rPr lang="en-US"/>
              <a:t> or </a:t>
            </a:r>
            <a:r>
              <a:rPr lang="en-US">
                <a:highlight>
                  <a:srgbClr val="FFFF00"/>
                </a:highlight>
              </a:rPr>
              <a:t>combined</a:t>
            </a:r>
            <a:r>
              <a:rPr lang="en-US"/>
              <a:t>. </a:t>
            </a:r>
            <a:endParaRPr/>
          </a:p>
        </p:txBody>
      </p:sp>
      <p:pic>
        <p:nvPicPr>
          <p:cNvPr descr="greek model" id="226" name="Google Shape;226;p35"/>
          <p:cNvPicPr preferRelativeResize="0"/>
          <p:nvPr>
            <p:ph idx="1" type="body"/>
          </p:nvPr>
        </p:nvPicPr>
        <p:blipFill rotWithShape="1">
          <a:blip r:embed="rId3">
            <a:alphaModFix/>
          </a:blip>
          <a:srcRect b="20632" l="25518" r="25361" t="22978"/>
          <a:stretch/>
        </p:blipFill>
        <p:spPr>
          <a:xfrm>
            <a:off x="6841275" y="5054400"/>
            <a:ext cx="1538700" cy="1346400"/>
          </a:xfrm>
          <a:prstGeom prst="rect">
            <a:avLst/>
          </a:prstGeom>
          <a:noFill/>
          <a:ln>
            <a:noFill/>
          </a:ln>
        </p:spPr>
      </p:pic>
    </p:spTree>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457200" y="277812"/>
            <a:ext cx="8229600" cy="11398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Times"/>
              <a:buNone/>
            </a:pPr>
            <a:r>
              <a:rPr b="0" i="0" lang="en-US" sz="3600" u="sng" cap="none" strike="noStrike">
                <a:solidFill>
                  <a:schemeClr val="dk2"/>
                </a:solidFill>
                <a:latin typeface="Times"/>
                <a:ea typeface="Times"/>
                <a:cs typeface="Times"/>
                <a:sym typeface="Times"/>
              </a:rPr>
              <a:t>.</a:t>
            </a:r>
            <a:endParaRPr/>
          </a:p>
        </p:txBody>
      </p:sp>
      <p:sp>
        <p:nvSpPr>
          <p:cNvPr id="232" name="Google Shape;232;p36"/>
          <p:cNvSpPr txBox="1"/>
          <p:nvPr>
            <p:ph idx="1" type="body"/>
          </p:nvPr>
        </p:nvSpPr>
        <p:spPr>
          <a:xfrm>
            <a:off x="457200" y="1600200"/>
            <a:ext cx="4033837" cy="45307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rPr b="0" i="1" lang="en-US" sz="4400" u="none" cap="none" strike="noStrike">
                <a:solidFill>
                  <a:schemeClr val="dk1"/>
                </a:solidFill>
                <a:latin typeface="Times"/>
                <a:ea typeface="Times"/>
                <a:cs typeface="Times"/>
                <a:sym typeface="Times"/>
              </a:rPr>
              <a:t>This theory became one of the </a:t>
            </a:r>
            <a:r>
              <a:rPr b="0" i="1" lang="en-US" sz="4400" u="sng" cap="none" strike="noStrike">
                <a:solidFill>
                  <a:schemeClr val="dk1"/>
                </a:solidFill>
                <a:latin typeface="Times"/>
                <a:ea typeface="Times"/>
                <a:cs typeface="Times"/>
                <a:sym typeface="Times"/>
              </a:rPr>
              <a:t>foundations of modern chemistry.</a:t>
            </a:r>
            <a:endParaRPr/>
          </a:p>
        </p:txBody>
      </p:sp>
      <p:pic>
        <p:nvPicPr>
          <p:cNvPr descr="j0205403" id="233" name="Google Shape;233;p36"/>
          <p:cNvPicPr preferRelativeResize="0"/>
          <p:nvPr>
            <p:ph idx="1" type="body"/>
          </p:nvPr>
        </p:nvPicPr>
        <p:blipFill rotWithShape="1">
          <a:blip r:embed="rId3">
            <a:alphaModFix/>
          </a:blip>
          <a:srcRect b="0" l="0" r="0" t="0"/>
          <a:stretch/>
        </p:blipFill>
        <p:spPr>
          <a:xfrm>
            <a:off x="4491025" y="1675600"/>
            <a:ext cx="4033800" cy="3295500"/>
          </a:xfrm>
          <a:prstGeom prst="rect">
            <a:avLst/>
          </a:prstGeom>
          <a:noFill/>
          <a:ln>
            <a:noFill/>
          </a:ln>
        </p:spPr>
      </p:pic>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457200" y="277812"/>
            <a:ext cx="8229600" cy="11398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Times"/>
              <a:buNone/>
            </a:pPr>
            <a:r>
              <a:rPr b="0" i="0" lang="en-US" sz="3600" u="none" cap="none" strike="noStrike">
                <a:solidFill>
                  <a:schemeClr val="dk2"/>
                </a:solidFill>
                <a:latin typeface="Times"/>
                <a:ea typeface="Times"/>
                <a:cs typeface="Times"/>
                <a:sym typeface="Times"/>
              </a:rPr>
              <a:t>Thomson’s Plum Pudding Model</a:t>
            </a:r>
            <a:endParaRPr/>
          </a:p>
        </p:txBody>
      </p:sp>
      <p:pic>
        <p:nvPicPr>
          <p:cNvPr descr="jjthom" id="239" name="Google Shape;239;p37"/>
          <p:cNvPicPr preferRelativeResize="0"/>
          <p:nvPr>
            <p:ph idx="2" type="clipArt"/>
          </p:nvPr>
        </p:nvPicPr>
        <p:blipFill rotWithShape="1">
          <a:blip r:embed="rId3">
            <a:alphaModFix/>
          </a:blip>
          <a:srcRect b="0" l="0" r="0" t="0"/>
          <a:stretch/>
        </p:blipFill>
        <p:spPr>
          <a:xfrm>
            <a:off x="1182687" y="1752600"/>
            <a:ext cx="2886075" cy="3355975"/>
          </a:xfrm>
          <a:prstGeom prst="rect">
            <a:avLst/>
          </a:prstGeom>
          <a:noFill/>
          <a:ln>
            <a:noFill/>
          </a:ln>
        </p:spPr>
      </p:pic>
      <p:sp>
        <p:nvSpPr>
          <p:cNvPr id="240" name="Google Shape;240;p37"/>
          <p:cNvSpPr txBox="1"/>
          <p:nvPr>
            <p:ph idx="1" type="body"/>
          </p:nvPr>
        </p:nvSpPr>
        <p:spPr>
          <a:xfrm>
            <a:off x="4652962" y="1600200"/>
            <a:ext cx="4033837" cy="45307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rPr b="0" i="0" lang="en-US" sz="3600" u="none" cap="none" strike="noStrike">
                <a:solidFill>
                  <a:schemeClr val="dk1"/>
                </a:solidFill>
                <a:latin typeface="Times"/>
                <a:ea typeface="Times"/>
                <a:cs typeface="Times"/>
                <a:sym typeface="Times"/>
              </a:rPr>
              <a:t>In </a:t>
            </a:r>
            <a:r>
              <a:rPr b="0" i="0" lang="en-US" sz="3600" u="sng" cap="none" strike="noStrike">
                <a:solidFill>
                  <a:schemeClr val="dk1"/>
                </a:solidFill>
                <a:latin typeface="Times"/>
                <a:ea typeface="Times"/>
                <a:cs typeface="Times"/>
                <a:sym typeface="Times"/>
              </a:rPr>
              <a:t>1897</a:t>
            </a:r>
            <a:r>
              <a:rPr b="0" i="0" lang="en-US" sz="3600" u="none" cap="none" strike="noStrike">
                <a:solidFill>
                  <a:schemeClr val="dk1"/>
                </a:solidFill>
                <a:latin typeface="Times"/>
                <a:ea typeface="Times"/>
                <a:cs typeface="Times"/>
                <a:sym typeface="Times"/>
              </a:rPr>
              <a:t>, the English scientist J.J. Thomson provided the first hint that an atom is made of even </a:t>
            </a:r>
            <a:r>
              <a:rPr b="0" i="0" lang="en-US" sz="3600" u="sng" cap="none" strike="noStrike">
                <a:solidFill>
                  <a:schemeClr val="dk1"/>
                </a:solidFill>
                <a:latin typeface="Times"/>
                <a:ea typeface="Times"/>
                <a:cs typeface="Times"/>
                <a:sym typeface="Times"/>
              </a:rPr>
              <a:t>smaller</a:t>
            </a:r>
            <a:r>
              <a:rPr b="0" i="0" lang="en-US" sz="3600" u="none" cap="none" strike="noStrike">
                <a:solidFill>
                  <a:schemeClr val="dk1"/>
                </a:solidFill>
                <a:latin typeface="Times"/>
                <a:ea typeface="Times"/>
                <a:cs typeface="Times"/>
                <a:sym typeface="Times"/>
              </a:rPr>
              <a:t> particles.</a:t>
            </a:r>
            <a:endParaRPr/>
          </a:p>
        </p:txBody>
      </p:sp>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457200" y="277812"/>
            <a:ext cx="8229600" cy="11398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Times"/>
              <a:buNone/>
            </a:pPr>
            <a:r>
              <a:rPr b="0" i="0" lang="en-US" sz="3600" u="none" cap="none" strike="noStrike">
                <a:solidFill>
                  <a:schemeClr val="dk2"/>
                </a:solidFill>
                <a:latin typeface="Times"/>
                <a:ea typeface="Times"/>
                <a:cs typeface="Times"/>
                <a:sym typeface="Times"/>
              </a:rPr>
              <a:t>Thomson Model</a:t>
            </a:r>
            <a:endParaRPr/>
          </a:p>
        </p:txBody>
      </p:sp>
      <p:sp>
        <p:nvSpPr>
          <p:cNvPr id="246" name="Google Shape;246;p38"/>
          <p:cNvSpPr txBox="1"/>
          <p:nvPr>
            <p:ph idx="1" type="body"/>
          </p:nvPr>
        </p:nvSpPr>
        <p:spPr>
          <a:xfrm>
            <a:off x="457200" y="1170875"/>
            <a:ext cx="4293300" cy="4960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Font typeface="Times"/>
              <a:buNone/>
            </a:pPr>
            <a:r>
              <a:rPr b="0" i="0" lang="en-US" sz="3600" u="none" cap="none" strike="noStrike">
                <a:solidFill>
                  <a:schemeClr val="dk1"/>
                </a:solidFill>
                <a:latin typeface="Times"/>
                <a:ea typeface="Times"/>
                <a:cs typeface="Times"/>
                <a:sym typeface="Times"/>
              </a:rPr>
              <a:t>Thomson studied the </a:t>
            </a:r>
            <a:r>
              <a:rPr b="0" i="0" lang="en-US" sz="3600" u="sng" cap="none" strike="noStrike">
                <a:solidFill>
                  <a:schemeClr val="dk1"/>
                </a:solidFill>
                <a:latin typeface="Times"/>
                <a:ea typeface="Times"/>
                <a:cs typeface="Times"/>
                <a:sym typeface="Times"/>
              </a:rPr>
              <a:t>passage </a:t>
            </a:r>
            <a:r>
              <a:rPr b="0" i="0" lang="en-US" sz="3600" u="none" cap="none" strike="noStrike">
                <a:solidFill>
                  <a:schemeClr val="dk1"/>
                </a:solidFill>
                <a:latin typeface="Times"/>
                <a:ea typeface="Times"/>
                <a:cs typeface="Times"/>
                <a:sym typeface="Times"/>
              </a:rPr>
              <a:t>of an electric current through a gas.</a:t>
            </a:r>
            <a:endParaRPr/>
          </a:p>
          <a:p>
            <a:pPr indent="0" lvl="0" marL="0" marR="0" rtl="0" algn="l">
              <a:lnSpc>
                <a:spcPct val="80000"/>
              </a:lnSpc>
              <a:spcBef>
                <a:spcPts val="720"/>
              </a:spcBef>
              <a:spcAft>
                <a:spcPts val="0"/>
              </a:spcAft>
              <a:buClr>
                <a:schemeClr val="dk1"/>
              </a:buClr>
              <a:buFont typeface="Times"/>
              <a:buNone/>
            </a:pPr>
            <a:r>
              <a:rPr b="0" i="0" lang="en-US" sz="3600" u="none" cap="none" strike="noStrike">
                <a:solidFill>
                  <a:schemeClr val="dk1"/>
                </a:solidFill>
                <a:latin typeface="Times"/>
                <a:ea typeface="Times"/>
                <a:cs typeface="Times"/>
                <a:sym typeface="Times"/>
              </a:rPr>
              <a:t>As the current passed through the gas, it gave off rays of </a:t>
            </a:r>
            <a:r>
              <a:rPr b="0" i="0" lang="en-US" sz="3600" u="sng" cap="none" strike="noStrike">
                <a:solidFill>
                  <a:schemeClr val="dk1"/>
                </a:solidFill>
                <a:latin typeface="Times"/>
                <a:ea typeface="Times"/>
                <a:cs typeface="Times"/>
                <a:sym typeface="Times"/>
              </a:rPr>
              <a:t>negatively charged particles (ie….).</a:t>
            </a:r>
            <a:endParaRPr/>
          </a:p>
        </p:txBody>
      </p:sp>
      <p:pic>
        <p:nvPicPr>
          <p:cNvPr descr="cathtub1" id="247" name="Google Shape;247;p38"/>
          <p:cNvPicPr preferRelativeResize="0"/>
          <p:nvPr>
            <p:ph idx="1" type="body"/>
          </p:nvPr>
        </p:nvPicPr>
        <p:blipFill rotWithShape="1">
          <a:blip r:embed="rId3">
            <a:alphaModFix/>
          </a:blip>
          <a:srcRect b="0" l="0" r="0" t="0"/>
          <a:stretch/>
        </p:blipFill>
        <p:spPr>
          <a:xfrm>
            <a:off x="4652962" y="1752600"/>
            <a:ext cx="4033837" cy="2579687"/>
          </a:xfrm>
          <a:prstGeom prst="rect">
            <a:avLst/>
          </a:prstGeom>
          <a:noFill/>
          <a:ln>
            <a:noFill/>
          </a:ln>
        </p:spPr>
      </p:pic>
    </p:spTree>
  </p:cSld>
  <p:clrMapOvr>
    <a:masterClrMapping/>
  </p:clrMapOvr>
  <p:transition spd="slow">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457200" y="277813"/>
            <a:ext cx="8229600" cy="11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Start here P2</a:t>
            </a:r>
            <a:endParaRPr/>
          </a:p>
        </p:txBody>
      </p:sp>
      <p:sp>
        <p:nvSpPr>
          <p:cNvPr id="254" name="Google Shape;254;p39"/>
          <p:cNvSpPr txBox="1"/>
          <p:nvPr>
            <p:ph idx="1" type="body"/>
          </p:nvPr>
        </p:nvSpPr>
        <p:spPr>
          <a:xfrm>
            <a:off x="457200" y="1600200"/>
            <a:ext cx="4038600" cy="45306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t/>
            </a:r>
            <a:endParaRPr/>
          </a:p>
        </p:txBody>
      </p:sp>
      <p:sp>
        <p:nvSpPr>
          <p:cNvPr id="255" name="Google Shape;255;p39"/>
          <p:cNvSpPr txBox="1"/>
          <p:nvPr>
            <p:ph idx="2" type="body"/>
          </p:nvPr>
        </p:nvSpPr>
        <p:spPr>
          <a:xfrm>
            <a:off x="4648200" y="1600200"/>
            <a:ext cx="4038600" cy="45306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457200" y="277812"/>
            <a:ext cx="8229600" cy="11398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Times"/>
              <a:buNone/>
            </a:pPr>
            <a:r>
              <a:rPr b="0" i="0" lang="en-US" sz="3600" u="none" cap="none" strike="noStrike">
                <a:solidFill>
                  <a:schemeClr val="dk2"/>
                </a:solidFill>
                <a:latin typeface="Times"/>
                <a:ea typeface="Times"/>
                <a:cs typeface="Times"/>
                <a:sym typeface="Times"/>
              </a:rPr>
              <a:t>Thomson Model</a:t>
            </a:r>
            <a:endParaRPr b="0" i="0" sz="3600" u="none" cap="none" strike="noStrike">
              <a:solidFill>
                <a:schemeClr val="dk2"/>
              </a:solidFill>
              <a:latin typeface="Times"/>
              <a:ea typeface="Times"/>
              <a:cs typeface="Times"/>
              <a:sym typeface="Times"/>
            </a:endParaRPr>
          </a:p>
          <a:p>
            <a:pPr indent="0" lvl="0" marL="0" rtl="0" algn="l">
              <a:lnSpc>
                <a:spcPct val="80000"/>
              </a:lnSpc>
              <a:spcBef>
                <a:spcPts val="0"/>
              </a:spcBef>
              <a:spcAft>
                <a:spcPts val="0"/>
              </a:spcAft>
              <a:buClr>
                <a:schemeClr val="dk1"/>
              </a:buClr>
              <a:buFont typeface="Times"/>
              <a:buNone/>
            </a:pPr>
            <a:r>
              <a:rPr lang="en-US" sz="2400">
                <a:solidFill>
                  <a:schemeClr val="dk1"/>
                </a:solidFill>
              </a:rPr>
              <a:t>“</a:t>
            </a:r>
            <a:r>
              <a:rPr lang="en-US" sz="2400" u="sng">
                <a:solidFill>
                  <a:schemeClr val="dk1"/>
                </a:solidFill>
              </a:rPr>
              <a:t>Plum</a:t>
            </a:r>
            <a:r>
              <a:rPr lang="en-US" sz="2400">
                <a:solidFill>
                  <a:schemeClr val="dk1"/>
                </a:solidFill>
              </a:rPr>
              <a:t> </a:t>
            </a:r>
            <a:r>
              <a:rPr lang="en-US" sz="2400" u="sng">
                <a:solidFill>
                  <a:schemeClr val="dk1"/>
                </a:solidFill>
              </a:rPr>
              <a:t>Pudding</a:t>
            </a:r>
            <a:r>
              <a:rPr lang="en-US" sz="2400">
                <a:solidFill>
                  <a:schemeClr val="dk1"/>
                </a:solidFill>
              </a:rPr>
              <a:t>” </a:t>
            </a:r>
            <a:endParaRPr/>
          </a:p>
        </p:txBody>
      </p:sp>
      <p:sp>
        <p:nvSpPr>
          <p:cNvPr id="261" name="Google Shape;261;p40"/>
          <p:cNvSpPr txBox="1"/>
          <p:nvPr>
            <p:ph idx="1" type="body"/>
          </p:nvPr>
        </p:nvSpPr>
        <p:spPr>
          <a:xfrm>
            <a:off x="457200" y="1600200"/>
            <a:ext cx="4800600" cy="4530600"/>
          </a:xfrm>
          <a:prstGeom prst="rect">
            <a:avLst/>
          </a:prstGeom>
          <a:noFill/>
          <a:ln>
            <a:noFill/>
          </a:ln>
        </p:spPr>
        <p:txBody>
          <a:bodyPr anchorCtr="0" anchor="t" bIns="45700" lIns="91425" spcFirstLastPara="1" rIns="91425" wrap="square" tIns="45700">
            <a:noAutofit/>
          </a:bodyPr>
          <a:lstStyle/>
          <a:p>
            <a:pPr indent="-419100" lvl="0" marL="457200" marR="0" rtl="0" algn="l">
              <a:lnSpc>
                <a:spcPct val="80000"/>
              </a:lnSpc>
              <a:spcBef>
                <a:spcPts val="480"/>
              </a:spcBef>
              <a:spcAft>
                <a:spcPts val="0"/>
              </a:spcAft>
              <a:buSzPts val="3000"/>
              <a:buAutoNum type="arabicPeriod"/>
            </a:pPr>
            <a:r>
              <a:rPr lang="en-US" sz="3000"/>
              <a:t>The atom is a spherical cloud of positive charge with negatively charged electrons embedded in it</a:t>
            </a:r>
            <a:endParaRPr sz="3000"/>
          </a:p>
          <a:p>
            <a:pPr indent="-419100" lvl="0" marL="457200" marR="0" rtl="0" algn="l">
              <a:lnSpc>
                <a:spcPct val="80000"/>
              </a:lnSpc>
              <a:spcBef>
                <a:spcPts val="0"/>
              </a:spcBef>
              <a:spcAft>
                <a:spcPts val="0"/>
              </a:spcAft>
              <a:buSzPts val="3000"/>
              <a:buAutoNum type="arabicPeriod"/>
            </a:pPr>
            <a:r>
              <a:rPr lang="en-US" sz="3000"/>
              <a:t>The amount of positive charge equals the amount of negative charge, so the entire atom is neutral. </a:t>
            </a:r>
            <a:endParaRPr sz="3000"/>
          </a:p>
          <a:p>
            <a:pPr indent="-342900" lvl="0" marL="342900" marR="0" rtl="0" algn="l">
              <a:spcBef>
                <a:spcPts val="480"/>
              </a:spcBef>
              <a:spcAft>
                <a:spcPts val="0"/>
              </a:spcAft>
              <a:buNone/>
            </a:pPr>
            <a:r>
              <a:t/>
            </a:r>
            <a:endParaRPr b="0" i="0" sz="2400" u="none" cap="none" strike="noStrike">
              <a:solidFill>
                <a:schemeClr val="dk1"/>
              </a:solidFill>
              <a:latin typeface="Times"/>
              <a:ea typeface="Times"/>
              <a:cs typeface="Times"/>
              <a:sym typeface="Times"/>
            </a:endParaRPr>
          </a:p>
        </p:txBody>
      </p:sp>
      <p:pic>
        <p:nvPicPr>
          <p:cNvPr descr="Thomson-Model" id="262" name="Google Shape;262;p40"/>
          <p:cNvPicPr preferRelativeResize="0"/>
          <p:nvPr>
            <p:ph idx="1" type="body"/>
          </p:nvPr>
        </p:nvPicPr>
        <p:blipFill rotWithShape="1">
          <a:blip r:embed="rId3">
            <a:alphaModFix/>
          </a:blip>
          <a:srcRect b="0" l="0" r="0" t="0"/>
          <a:stretch/>
        </p:blipFill>
        <p:spPr>
          <a:xfrm>
            <a:off x="5257800" y="381000"/>
            <a:ext cx="2809875" cy="3200400"/>
          </a:xfrm>
          <a:prstGeom prst="rect">
            <a:avLst/>
          </a:prstGeom>
          <a:noFill/>
          <a:ln>
            <a:noFill/>
          </a:ln>
        </p:spPr>
      </p:pic>
      <p:pic>
        <p:nvPicPr>
          <p:cNvPr descr="j0343127" id="263" name="Google Shape;263;p40"/>
          <p:cNvPicPr preferRelativeResize="0"/>
          <p:nvPr>
            <p:ph idx="2" type="body"/>
          </p:nvPr>
        </p:nvPicPr>
        <p:blipFill rotWithShape="1">
          <a:blip r:embed="rId4">
            <a:alphaModFix/>
          </a:blip>
          <a:srcRect b="0" l="0" r="0" t="0"/>
          <a:stretch/>
        </p:blipFill>
        <p:spPr>
          <a:xfrm>
            <a:off x="5486400" y="3962400"/>
            <a:ext cx="2478087" cy="2292350"/>
          </a:xfrm>
          <a:prstGeom prst="rect">
            <a:avLst/>
          </a:prstGeom>
          <a:noFill/>
          <a:ln>
            <a:noFill/>
          </a:ln>
        </p:spPr>
      </p:pic>
    </p:spTree>
  </p:cSld>
  <p:clrMapOvr>
    <a:masterClrMapping/>
  </p:clrMapOvr>
  <p:transition spd="slow">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txBox="1"/>
          <p:nvPr>
            <p:ph type="title"/>
          </p:nvPr>
        </p:nvSpPr>
        <p:spPr>
          <a:xfrm>
            <a:off x="457200" y="277812"/>
            <a:ext cx="8229600" cy="11398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Times"/>
              <a:buNone/>
            </a:pPr>
            <a:r>
              <a:rPr b="0" i="0" lang="en-US" sz="3600" u="none" cap="none" strike="noStrike">
                <a:solidFill>
                  <a:schemeClr val="dk2"/>
                </a:solidFill>
                <a:latin typeface="Times"/>
                <a:ea typeface="Times"/>
                <a:cs typeface="Times"/>
                <a:sym typeface="Times"/>
              </a:rPr>
              <a:t>Thomson Model</a:t>
            </a:r>
            <a:endParaRPr/>
          </a:p>
        </p:txBody>
      </p:sp>
      <p:sp>
        <p:nvSpPr>
          <p:cNvPr id="269" name="Google Shape;269;p41"/>
          <p:cNvSpPr txBox="1"/>
          <p:nvPr>
            <p:ph idx="1" type="body"/>
          </p:nvPr>
        </p:nvSpPr>
        <p:spPr>
          <a:xfrm>
            <a:off x="457200" y="1600200"/>
            <a:ext cx="4033837" cy="45307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rPr b="0" i="0" lang="en-US" sz="3600" u="none" cap="none" strike="noStrike">
                <a:solidFill>
                  <a:schemeClr val="dk1"/>
                </a:solidFill>
                <a:latin typeface="Times"/>
                <a:ea typeface="Times"/>
                <a:cs typeface="Times"/>
                <a:sym typeface="Times"/>
              </a:rPr>
              <a:t>This surprised Thomson, because the atoms of the gas were uncharged. Where had the negative charges come from?</a:t>
            </a:r>
            <a:endParaRPr/>
          </a:p>
        </p:txBody>
      </p:sp>
      <p:pic>
        <p:nvPicPr>
          <p:cNvPr descr="jjthom" id="270" name="Google Shape;270;p41"/>
          <p:cNvPicPr preferRelativeResize="0"/>
          <p:nvPr>
            <p:ph idx="2" type="clipArt"/>
          </p:nvPr>
        </p:nvPicPr>
        <p:blipFill rotWithShape="1">
          <a:blip r:embed="rId3">
            <a:alphaModFix/>
          </a:blip>
          <a:srcRect b="0" l="0" r="0" t="0"/>
          <a:stretch/>
        </p:blipFill>
        <p:spPr>
          <a:xfrm>
            <a:off x="4894262" y="1676400"/>
            <a:ext cx="3289300" cy="3810000"/>
          </a:xfrm>
          <a:prstGeom prst="rect">
            <a:avLst/>
          </a:prstGeom>
          <a:noFill/>
          <a:ln>
            <a:noFill/>
          </a:ln>
        </p:spPr>
      </p:pic>
      <p:sp>
        <p:nvSpPr>
          <p:cNvPr id="271" name="Google Shape;271;p41"/>
          <p:cNvSpPr/>
          <p:nvPr/>
        </p:nvSpPr>
        <p:spPr>
          <a:xfrm>
            <a:off x="3636125" y="1012600"/>
            <a:ext cx="2307600" cy="1654500"/>
          </a:xfrm>
          <a:custGeom>
            <a:rect b="b" l="l" r="r" t="t"/>
            <a:pathLst>
              <a:path extrusionOk="0" h="120000" w="120000">
                <a:moveTo>
                  <a:pt x="59811" y="120000"/>
                </a:moveTo>
                <a:lnTo>
                  <a:pt x="53277" y="89766"/>
                </a:lnTo>
                <a:cubicBezTo>
                  <a:pt x="55505" y="89955"/>
                  <a:pt x="57750" y="90050"/>
                  <a:pt x="60000" y="90050"/>
                </a:cubicBezTo>
                <a:cubicBezTo>
                  <a:pt x="93133" y="90055"/>
                  <a:pt x="120000" y="69894"/>
                  <a:pt x="120000" y="45027"/>
                </a:cubicBezTo>
                <a:cubicBezTo>
                  <a:pt x="120000" y="20155"/>
                  <a:pt x="93133" y="0"/>
                  <a:pt x="60000" y="0"/>
                </a:cubicBezTo>
                <a:cubicBezTo>
                  <a:pt x="26861" y="0"/>
                  <a:pt x="0" y="20155"/>
                  <a:pt x="0" y="45027"/>
                </a:cubicBezTo>
                <a:cubicBezTo>
                  <a:pt x="0" y="58711"/>
                  <a:pt x="8294" y="71655"/>
                  <a:pt x="22538" y="80200"/>
                </a:cubicBezTo>
                <a:lnTo>
                  <a:pt x="59811" y="120000"/>
                </a:lnTo>
                <a:close/>
              </a:path>
            </a:pathLst>
          </a:custGeom>
          <a:solidFill>
            <a:srgbClr val="CCCCFF"/>
          </a:solidFill>
          <a:ln cap="flat" cmpd="sng" w="9525">
            <a:solidFill>
              <a:srgbClr val="000000"/>
            </a:solidFill>
            <a:prstDash val="solid"/>
            <a:miter lim="8000"/>
            <a:headEnd len="sm" w="sm" type="none"/>
            <a:tailEnd len="sm" w="sm" type="none"/>
          </a:ln>
          <a:effectLst>
            <a:outerShdw blurRad="63500" dir="2700000" dist="107763">
              <a:srgbClr val="808080"/>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72" name="Google Shape;272;p41"/>
          <p:cNvSpPr txBox="1"/>
          <p:nvPr/>
        </p:nvSpPr>
        <p:spPr>
          <a:xfrm>
            <a:off x="3911375" y="1075000"/>
            <a:ext cx="1757100" cy="9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Where did they come from?</a:t>
            </a:r>
            <a:endParaRPr/>
          </a:p>
        </p:txBody>
      </p:sp>
    </p:spTree>
  </p:cSld>
  <p:clrMapOvr>
    <a:masterClrMapping/>
  </p:clrMapOvr>
  <p:transition spd="slow">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2"/>
          <p:cNvPicPr preferRelativeResize="0"/>
          <p:nvPr/>
        </p:nvPicPr>
        <p:blipFill rotWithShape="1">
          <a:blip r:embed="rId3">
            <a:alphaModFix/>
          </a:blip>
          <a:srcRect b="0" l="0" r="0" t="0"/>
          <a:stretch/>
        </p:blipFill>
        <p:spPr>
          <a:xfrm>
            <a:off x="6845300" y="381000"/>
            <a:ext cx="2298700" cy="2819400"/>
          </a:xfrm>
          <a:prstGeom prst="rect">
            <a:avLst/>
          </a:prstGeom>
          <a:noFill/>
          <a:ln>
            <a:noFill/>
          </a:ln>
        </p:spPr>
      </p:pic>
      <p:pic>
        <p:nvPicPr>
          <p:cNvPr id="278" name="Google Shape;278;p42"/>
          <p:cNvPicPr preferRelativeResize="0"/>
          <p:nvPr/>
        </p:nvPicPr>
        <p:blipFill rotWithShape="1">
          <a:blip r:embed="rId4">
            <a:alphaModFix/>
          </a:blip>
          <a:srcRect b="0" l="0" r="0" t="0"/>
          <a:stretch/>
        </p:blipFill>
        <p:spPr>
          <a:xfrm>
            <a:off x="0" y="381000"/>
            <a:ext cx="2295525" cy="2819400"/>
          </a:xfrm>
          <a:prstGeom prst="rect">
            <a:avLst/>
          </a:prstGeom>
          <a:noFill/>
          <a:ln>
            <a:noFill/>
          </a:ln>
        </p:spPr>
      </p:pic>
      <p:pic>
        <p:nvPicPr>
          <p:cNvPr id="279" name="Google Shape;279;p42"/>
          <p:cNvPicPr preferRelativeResize="0"/>
          <p:nvPr/>
        </p:nvPicPr>
        <p:blipFill rotWithShape="1">
          <a:blip r:embed="rId5">
            <a:alphaModFix/>
          </a:blip>
          <a:srcRect b="0" l="0" r="0" t="0"/>
          <a:stretch/>
        </p:blipFill>
        <p:spPr>
          <a:xfrm>
            <a:off x="0" y="3581400"/>
            <a:ext cx="2295525" cy="2819400"/>
          </a:xfrm>
          <a:prstGeom prst="rect">
            <a:avLst/>
          </a:prstGeom>
          <a:noFill/>
          <a:ln>
            <a:noFill/>
          </a:ln>
        </p:spPr>
      </p:pic>
      <p:pic>
        <p:nvPicPr>
          <p:cNvPr id="280" name="Google Shape;280;p42"/>
          <p:cNvPicPr preferRelativeResize="0"/>
          <p:nvPr/>
        </p:nvPicPr>
        <p:blipFill rotWithShape="1">
          <a:blip r:embed="rId6">
            <a:alphaModFix/>
          </a:blip>
          <a:srcRect b="0" l="0" r="0" t="0"/>
          <a:stretch/>
        </p:blipFill>
        <p:spPr>
          <a:xfrm>
            <a:off x="6845300" y="3581400"/>
            <a:ext cx="2298700" cy="2819400"/>
          </a:xfrm>
          <a:prstGeom prst="rect">
            <a:avLst/>
          </a:prstGeom>
          <a:noFill/>
          <a:ln>
            <a:noFill/>
          </a:ln>
        </p:spPr>
      </p:pic>
      <p:sp>
        <p:nvSpPr>
          <p:cNvPr id="281" name="Google Shape;281;p42"/>
          <p:cNvSpPr txBox="1"/>
          <p:nvPr/>
        </p:nvSpPr>
        <p:spPr>
          <a:xfrm>
            <a:off x="2438400" y="533400"/>
            <a:ext cx="4191000" cy="2530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Thomson concluded that the negative charges came from </a:t>
            </a:r>
            <a:r>
              <a:rPr b="0" i="1" lang="en-US" sz="2000" u="sng">
                <a:solidFill>
                  <a:schemeClr val="dk1"/>
                </a:solidFill>
                <a:latin typeface="Arial"/>
                <a:ea typeface="Arial"/>
                <a:cs typeface="Arial"/>
                <a:sym typeface="Arial"/>
              </a:rPr>
              <a:t>within</a:t>
            </a:r>
            <a:r>
              <a:rPr b="0" i="0" lang="en-US" sz="2000" u="none">
                <a:solidFill>
                  <a:schemeClr val="dk1"/>
                </a:solidFill>
                <a:latin typeface="Arial"/>
                <a:ea typeface="Arial"/>
                <a:cs typeface="Arial"/>
                <a:sym typeface="Arial"/>
              </a:rPr>
              <a:t>  the atom.</a:t>
            </a:r>
            <a:endParaRPr/>
          </a:p>
          <a:p>
            <a:pPr indent="0" lvl="0" marL="0" marR="0" rtl="0" algn="l">
              <a:lnSpc>
                <a:spcPct val="100000"/>
              </a:lnSpc>
              <a:spcBef>
                <a:spcPts val="0"/>
              </a:spcBef>
              <a:spcAft>
                <a:spcPts val="0"/>
              </a:spcAft>
              <a:buClr>
                <a:schemeClr val="dk1"/>
              </a:buClr>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A particle smaller than an atom </a:t>
            </a:r>
            <a:r>
              <a:rPr b="0" i="0" lang="en-US" sz="2000" u="sng">
                <a:solidFill>
                  <a:schemeClr val="dk1"/>
                </a:solidFill>
                <a:latin typeface="Arial"/>
                <a:ea typeface="Arial"/>
                <a:cs typeface="Arial"/>
                <a:sym typeface="Arial"/>
              </a:rPr>
              <a:t>had to exist</a:t>
            </a:r>
            <a:r>
              <a:rPr b="0" i="0" lang="en-US" sz="2000" u="none">
                <a:solidFill>
                  <a:schemeClr val="dk1"/>
                </a:solidFill>
                <a:latin typeface="Arial"/>
                <a:ea typeface="Arial"/>
                <a:cs typeface="Arial"/>
                <a:sym typeface="Arial"/>
              </a:rPr>
              <a:t>.</a:t>
            </a:r>
            <a:endParaRPr/>
          </a:p>
          <a:p>
            <a:pPr indent="0" lvl="0" marL="0" marR="0" rtl="0" algn="l">
              <a:lnSpc>
                <a:spcPct val="100000"/>
              </a:lnSpc>
              <a:spcBef>
                <a:spcPts val="0"/>
              </a:spcBef>
              <a:spcAft>
                <a:spcPts val="0"/>
              </a:spcAft>
              <a:buClr>
                <a:schemeClr val="dk1"/>
              </a:buClr>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The atom was </a:t>
            </a:r>
            <a:r>
              <a:rPr b="0" i="0" lang="en-US" sz="2000" u="sng">
                <a:solidFill>
                  <a:schemeClr val="dk1"/>
                </a:solidFill>
                <a:latin typeface="Arial"/>
                <a:ea typeface="Arial"/>
                <a:cs typeface="Arial"/>
                <a:sym typeface="Arial"/>
              </a:rPr>
              <a:t>divisible!</a:t>
            </a:r>
            <a:endParaRPr/>
          </a:p>
        </p:txBody>
      </p:sp>
      <p:sp>
        <p:nvSpPr>
          <p:cNvPr id="282" name="Google Shape;282;p42"/>
          <p:cNvSpPr txBox="1"/>
          <p:nvPr/>
        </p:nvSpPr>
        <p:spPr>
          <a:xfrm>
            <a:off x="2438400" y="3113087"/>
            <a:ext cx="4267200" cy="4106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Thomson called the negatively charged “</a:t>
            </a:r>
            <a:r>
              <a:rPr b="0" i="0" lang="en-US" sz="2000" u="sng">
                <a:solidFill>
                  <a:schemeClr val="dk1"/>
                </a:solidFill>
                <a:latin typeface="Arial"/>
                <a:ea typeface="Arial"/>
                <a:cs typeface="Arial"/>
                <a:sym typeface="Arial"/>
              </a:rPr>
              <a:t>corpuscles,</a:t>
            </a:r>
            <a:r>
              <a:rPr b="0" i="0" lang="en-US" sz="2000" u="none">
                <a:solidFill>
                  <a:schemeClr val="dk1"/>
                </a:solidFill>
                <a:latin typeface="Arial"/>
                <a:ea typeface="Arial"/>
                <a:cs typeface="Arial"/>
                <a:sym typeface="Arial"/>
              </a:rPr>
              <a:t>” today known as </a:t>
            </a:r>
            <a:r>
              <a:rPr b="0" i="0" lang="en-US" sz="2000" u="sng">
                <a:solidFill>
                  <a:schemeClr val="dk1"/>
                </a:solidFill>
                <a:latin typeface="Arial"/>
                <a:ea typeface="Arial"/>
                <a:cs typeface="Arial"/>
                <a:sym typeface="Arial"/>
              </a:rPr>
              <a:t>electrons</a:t>
            </a:r>
            <a:r>
              <a:rPr b="0" i="0" lang="en-US" sz="2000" u="none">
                <a:solidFill>
                  <a:schemeClr val="dk1"/>
                </a:solidFill>
                <a:latin typeface="Arial"/>
                <a:ea typeface="Arial"/>
                <a:cs typeface="Arial"/>
                <a:sym typeface="Arial"/>
              </a:rPr>
              <a:t>.</a:t>
            </a:r>
            <a:endParaRPr/>
          </a:p>
          <a:p>
            <a:pPr indent="0" lvl="0" marL="0" marR="0" rtl="0" algn="l">
              <a:lnSpc>
                <a:spcPct val="100000"/>
              </a:lnSpc>
              <a:spcBef>
                <a:spcPts val="0"/>
              </a:spcBef>
              <a:spcAft>
                <a:spcPts val="0"/>
              </a:spcAft>
              <a:buClr>
                <a:schemeClr val="dk1"/>
              </a:buClr>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Since the gas was known to be neutral, having no charge, he reasoned that there must be </a:t>
            </a:r>
            <a:r>
              <a:rPr b="0" i="0" lang="en-US" sz="2000" u="sng">
                <a:solidFill>
                  <a:schemeClr val="dk1"/>
                </a:solidFill>
                <a:latin typeface="Arial"/>
                <a:ea typeface="Arial"/>
                <a:cs typeface="Arial"/>
                <a:sym typeface="Arial"/>
              </a:rPr>
              <a:t>positively</a:t>
            </a:r>
            <a:r>
              <a:rPr b="0" i="0" lang="en-US" sz="2000" u="none">
                <a:solidFill>
                  <a:schemeClr val="dk1"/>
                </a:solidFill>
                <a:latin typeface="Arial"/>
                <a:ea typeface="Arial"/>
                <a:cs typeface="Arial"/>
                <a:sym typeface="Arial"/>
              </a:rPr>
              <a:t> charged particles in the atom.</a:t>
            </a:r>
            <a:endParaRPr/>
          </a:p>
          <a:p>
            <a:pPr indent="0" lvl="0" marL="0" marR="0" rtl="0" algn="l">
              <a:lnSpc>
                <a:spcPct val="100000"/>
              </a:lnSpc>
              <a:spcBef>
                <a:spcPts val="0"/>
              </a:spcBef>
              <a:spcAft>
                <a:spcPts val="0"/>
              </a:spcAft>
              <a:buClr>
                <a:schemeClr val="dk1"/>
              </a:buClr>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 But he could never find them.</a:t>
            </a:r>
            <a:endParaRPr/>
          </a:p>
          <a:p>
            <a:pPr indent="0" lvl="0" marL="0" marR="0" rtl="0" algn="l">
              <a:lnSpc>
                <a:spcPct val="100000"/>
              </a:lnSpc>
              <a:spcBef>
                <a:spcPts val="0"/>
              </a:spcBef>
              <a:spcAft>
                <a:spcPts val="0"/>
              </a:spcAft>
              <a:buClr>
                <a:schemeClr val="dk1"/>
              </a:buClr>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Tree>
  </p:cSld>
  <p:clrMapOvr>
    <a:masterClrMapping/>
  </p:clrMapOvr>
  <p:transition spd="slow">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descr="Ernest Rutherford's famous gold foil experiment involves the scattering of alpha particles as they pass through a thin gold foil. &#10; &#10;It led to a better understanding of the structure of atoms. &#10; &#10;It's also known as the Geiger--Marsden experiment, after Hans Geiger and Ernest Marsden who performed it under Rutherford's supervision. &#10; &#10;Particle physicist Bruce Kennedy explains wit this modern re-creation." id="288" name="Google Shape;288;p43" title="Rutherford Gold Foil Experiment - Backstage Science">
            <a:hlinkClick r:id="rId3"/>
          </p:cNvPr>
          <p:cNvPicPr preferRelativeResize="0"/>
          <p:nvPr/>
        </p:nvPicPr>
        <p:blipFill>
          <a:blip r:embed="rId4">
            <a:alphaModFix/>
          </a:blip>
          <a:stretch>
            <a:fillRect/>
          </a:stretch>
        </p:blipFill>
        <p:spPr>
          <a:xfrm>
            <a:off x="179075" y="832875"/>
            <a:ext cx="8711850" cy="4900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nvSpPr>
        <p:spPr>
          <a:xfrm>
            <a:off x="395287" y="1989137"/>
            <a:ext cx="4572000" cy="41544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This is the Greek philosopher Democritus who began the search for a description of matter more than </a:t>
            </a:r>
            <a:r>
              <a:rPr b="0" i="0" lang="en-US" sz="2400" u="sng">
                <a:solidFill>
                  <a:schemeClr val="dk1"/>
                </a:solidFill>
                <a:latin typeface="Arial"/>
                <a:ea typeface="Arial"/>
                <a:cs typeface="Arial"/>
                <a:sym typeface="Arial"/>
              </a:rPr>
              <a:t>2400</a:t>
            </a:r>
            <a:r>
              <a:rPr b="0" i="0" lang="en-US" sz="2400" u="none">
                <a:solidFill>
                  <a:schemeClr val="dk1"/>
                </a:solidFill>
                <a:latin typeface="Arial"/>
                <a:ea typeface="Arial"/>
                <a:cs typeface="Arial"/>
                <a:sym typeface="Arial"/>
              </a:rPr>
              <a:t> years ago.</a:t>
            </a:r>
            <a:endParaRPr/>
          </a:p>
          <a:p>
            <a:pPr indent="0" lvl="1" marL="45720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He asked: Could matter be divided into smaller and smaller pieces forever, or was there a </a:t>
            </a:r>
            <a:r>
              <a:rPr b="0" i="0" lang="en-US" sz="2400" u="sng" cap="none" strike="noStrike">
                <a:solidFill>
                  <a:schemeClr val="dk1"/>
                </a:solidFill>
                <a:latin typeface="Arial"/>
                <a:ea typeface="Arial"/>
                <a:cs typeface="Arial"/>
                <a:sym typeface="Arial"/>
              </a:rPr>
              <a:t>limit</a:t>
            </a:r>
            <a:r>
              <a:rPr b="0" i="0" lang="en-US" sz="2400" u="none" cap="none" strike="noStrike">
                <a:solidFill>
                  <a:schemeClr val="dk1"/>
                </a:solidFill>
                <a:latin typeface="Arial"/>
                <a:ea typeface="Arial"/>
                <a:cs typeface="Arial"/>
                <a:sym typeface="Arial"/>
              </a:rPr>
              <a:t> to the number of times a piece of matter could be </a:t>
            </a:r>
            <a:r>
              <a:rPr b="0" i="0" lang="en-US" sz="2400" u="sng" cap="none" strike="noStrike">
                <a:solidFill>
                  <a:schemeClr val="dk1"/>
                </a:solidFill>
                <a:latin typeface="Arial"/>
                <a:ea typeface="Arial"/>
                <a:cs typeface="Arial"/>
                <a:sym typeface="Arial"/>
              </a:rPr>
              <a:t>divided</a:t>
            </a:r>
            <a:r>
              <a:rPr b="0" i="0" lang="en-US" sz="2400" u="none" cap="none" strike="noStrike">
                <a:solidFill>
                  <a:schemeClr val="dk1"/>
                </a:solidFill>
                <a:latin typeface="Arial"/>
                <a:ea typeface="Arial"/>
                <a:cs typeface="Arial"/>
                <a:sym typeface="Arial"/>
              </a:rPr>
              <a:t>? </a:t>
            </a:r>
            <a:endParaRPr/>
          </a:p>
        </p:txBody>
      </p:sp>
      <p:sp>
        <p:nvSpPr>
          <p:cNvPr id="138" name="Google Shape;138;p26"/>
          <p:cNvSpPr txBox="1"/>
          <p:nvPr/>
        </p:nvSpPr>
        <p:spPr>
          <a:xfrm>
            <a:off x="439737" y="692150"/>
            <a:ext cx="8229600" cy="11398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Times"/>
              <a:buNone/>
            </a:pPr>
            <a:r>
              <a:rPr b="0" i="0" lang="en-US" sz="3600" u="none">
                <a:solidFill>
                  <a:schemeClr val="dk2"/>
                </a:solidFill>
                <a:latin typeface="Times"/>
                <a:ea typeface="Times"/>
                <a:cs typeface="Times"/>
                <a:sym typeface="Times"/>
              </a:rPr>
              <a:t>Democritus</a:t>
            </a:r>
            <a:endParaRPr/>
          </a:p>
        </p:txBody>
      </p:sp>
      <p:pic>
        <p:nvPicPr>
          <p:cNvPr descr="democri" id="139" name="Google Shape;139;p26"/>
          <p:cNvPicPr preferRelativeResize="0"/>
          <p:nvPr/>
        </p:nvPicPr>
        <p:blipFill rotWithShape="1">
          <a:blip r:embed="rId3">
            <a:alphaModFix/>
          </a:blip>
          <a:srcRect b="0" l="0" r="0" t="0"/>
          <a:stretch/>
        </p:blipFill>
        <p:spPr>
          <a:xfrm>
            <a:off x="5257800" y="1754187"/>
            <a:ext cx="3359150" cy="41449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4"/>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294" name="Google Shape;294;p44"/>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3.1</a:t>
            </a:r>
            <a:endParaRPr/>
          </a:p>
        </p:txBody>
      </p:sp>
      <p:sp>
        <p:nvSpPr>
          <p:cNvPr id="295" name="Google Shape;295;p44"/>
          <p:cNvSpPr txBox="1"/>
          <p:nvPr/>
        </p:nvSpPr>
        <p:spPr>
          <a:xfrm>
            <a:off x="576262" y="620712"/>
            <a:ext cx="7993062"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200" u="none">
                <a:solidFill>
                  <a:schemeClr val="accent2"/>
                </a:solidFill>
                <a:latin typeface="Times New Roman"/>
                <a:ea typeface="Times New Roman"/>
                <a:cs typeface="Times New Roman"/>
                <a:sym typeface="Times New Roman"/>
              </a:rPr>
              <a:t>Rutherford</a:t>
            </a:r>
            <a:r>
              <a:rPr b="0" i="0" lang="en-US" sz="3200" u="none">
                <a:solidFill>
                  <a:schemeClr val="accent2"/>
                </a:solidFill>
                <a:latin typeface="Times"/>
                <a:ea typeface="Times"/>
                <a:cs typeface="Times"/>
                <a:sym typeface="Times"/>
              </a:rPr>
              <a:t>’</a:t>
            </a:r>
            <a:r>
              <a:rPr b="0" i="0" lang="en-US" sz="3200" u="none">
                <a:solidFill>
                  <a:schemeClr val="accent2"/>
                </a:solidFill>
                <a:latin typeface="Times New Roman"/>
                <a:ea typeface="Times New Roman"/>
                <a:cs typeface="Times New Roman"/>
                <a:sym typeface="Times New Roman"/>
              </a:rPr>
              <a:t>s Gold Foil Experiments</a:t>
            </a:r>
            <a:endParaRPr/>
          </a:p>
        </p:txBody>
      </p:sp>
      <p:sp>
        <p:nvSpPr>
          <p:cNvPr id="296" name="Google Shape;296;p44"/>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297" name="Google Shape;297;p44"/>
          <p:cNvSpPr txBox="1"/>
          <p:nvPr/>
        </p:nvSpPr>
        <p:spPr>
          <a:xfrm>
            <a:off x="4572000" y="3452812"/>
            <a:ext cx="5040312" cy="120015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Expectation (Thomson’s model):</a:t>
            </a:r>
            <a:endParaRPr/>
          </a:p>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particles pass through or some                                              slightly deflected</a:t>
            </a:r>
            <a:endParaRPr/>
          </a:p>
        </p:txBody>
      </p:sp>
      <p:sp>
        <p:nvSpPr>
          <p:cNvPr id="298" name="Google Shape;298;p44"/>
          <p:cNvSpPr txBox="1"/>
          <p:nvPr/>
        </p:nvSpPr>
        <p:spPr>
          <a:xfrm>
            <a:off x="4572000" y="4511675"/>
            <a:ext cx="5472112" cy="120015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Observation:</a:t>
            </a:r>
            <a:endParaRPr/>
          </a:p>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some particles deflected at                            large angles</a:t>
            </a:r>
            <a:endParaRPr/>
          </a:p>
        </p:txBody>
      </p:sp>
      <p:sp>
        <p:nvSpPr>
          <p:cNvPr id="299" name="Google Shape;299;p44"/>
          <p:cNvSpPr txBox="1"/>
          <p:nvPr/>
        </p:nvSpPr>
        <p:spPr>
          <a:xfrm>
            <a:off x="4716462" y="1981200"/>
            <a:ext cx="2233612" cy="1169987"/>
          </a:xfrm>
          <a:prstGeom prst="rect">
            <a:avLst/>
          </a:prstGeom>
          <a:solidFill>
            <a:srgbClr val="9C9CDF">
              <a:alpha val="3254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Alpha (positively charged, 2p+2n) particles were aimed at gold foil. The scattering of the alpha particles was monitored.</a:t>
            </a:r>
            <a:endParaRPr/>
          </a:p>
        </p:txBody>
      </p:sp>
      <p:pic>
        <p:nvPicPr>
          <p:cNvPr descr="D:\Pictures\Chem12\Ch03\Chem12_pg166_3-5.png" id="300" name="Google Shape;300;p44"/>
          <p:cNvPicPr preferRelativeResize="0"/>
          <p:nvPr/>
        </p:nvPicPr>
        <p:blipFill rotWithShape="1">
          <a:blip r:embed="rId3">
            <a:alphaModFix/>
          </a:blip>
          <a:srcRect b="0" l="0" r="0" t="0"/>
          <a:stretch/>
        </p:blipFill>
        <p:spPr>
          <a:xfrm>
            <a:off x="539750" y="1412875"/>
            <a:ext cx="3949700" cy="3600450"/>
          </a:xfrm>
          <a:prstGeom prst="rect">
            <a:avLst/>
          </a:prstGeom>
          <a:noFill/>
          <a:ln>
            <a:noFill/>
          </a:ln>
        </p:spPr>
      </p:pic>
      <p:sp>
        <p:nvSpPr>
          <p:cNvPr id="301" name="Google Shape;301;p44"/>
          <p:cNvSpPr txBox="1"/>
          <p:nvPr/>
        </p:nvSpPr>
        <p:spPr>
          <a:xfrm>
            <a:off x="1331912" y="5681662"/>
            <a:ext cx="6624637" cy="8302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786C3"/>
              </a:buClr>
              <a:buFont typeface="Arial"/>
              <a:buNone/>
            </a:pPr>
            <a:r>
              <a:rPr b="0" i="0" lang="en-US" sz="2400" u="none">
                <a:solidFill>
                  <a:srgbClr val="1786C3"/>
                </a:solidFill>
                <a:latin typeface="Arial"/>
                <a:ea typeface="Arial"/>
                <a:cs typeface="Arial"/>
                <a:sym typeface="Arial"/>
              </a:rPr>
              <a:t>Rutherford’s experimental observations required a new atomic model.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7">
                                            <p:txEl>
                                              <p:pRg end="0" st="0"/>
                                            </p:txEl>
                                          </p:spTgt>
                                        </p:tgtEl>
                                        <p:attrNameLst>
                                          <p:attrName>style.visibility</p:attrName>
                                        </p:attrNameLst>
                                      </p:cBhvr>
                                      <p:to>
                                        <p:strVal val="visible"/>
                                      </p:to>
                                    </p:set>
                                    <p:animEffect filter="fade" transition="in">
                                      <p:cBhvr>
                                        <p:cTn dur="500"/>
                                        <p:tgtEl>
                                          <p:spTgt spid="297">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7">
                                            <p:txEl>
                                              <p:pRg end="1" st="1"/>
                                            </p:txEl>
                                          </p:spTgt>
                                        </p:tgtEl>
                                        <p:attrNameLst>
                                          <p:attrName>style.visibility</p:attrName>
                                        </p:attrNameLst>
                                      </p:cBhvr>
                                      <p:to>
                                        <p:strVal val="visible"/>
                                      </p:to>
                                    </p:set>
                                    <p:animEffect filter="fade" transition="in">
                                      <p:cBhvr>
                                        <p:cTn dur="500"/>
                                        <p:tgtEl>
                                          <p:spTgt spid="297">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98">
                                            <p:txEl>
                                              <p:pRg end="0" st="0"/>
                                            </p:txEl>
                                          </p:spTgt>
                                        </p:tgtEl>
                                        <p:attrNameLst>
                                          <p:attrName>style.visibility</p:attrName>
                                        </p:attrNameLst>
                                      </p:cBhvr>
                                      <p:to>
                                        <p:strVal val="visible"/>
                                      </p:to>
                                    </p:set>
                                    <p:animEffect filter="fade" transition="in">
                                      <p:cBhvr>
                                        <p:cTn dur="500"/>
                                        <p:tgtEl>
                                          <p:spTgt spid="298">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8">
                                            <p:txEl>
                                              <p:pRg end="1" st="1"/>
                                            </p:txEl>
                                          </p:spTgt>
                                        </p:tgtEl>
                                        <p:attrNameLst>
                                          <p:attrName>style.visibility</p:attrName>
                                        </p:attrNameLst>
                                      </p:cBhvr>
                                      <p:to>
                                        <p:strVal val="visible"/>
                                      </p:to>
                                    </p:set>
                                    <p:animEffect filter="fade" transition="in">
                                      <p:cBhvr>
                                        <p:cTn dur="500"/>
                                        <p:tgtEl>
                                          <p:spTgt spid="298">
                                            <p:txEl>
                                              <p:pRg end="1" st="1"/>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01">
                                            <p:txEl>
                                              <p:pRg end="0" st="0"/>
                                            </p:txEl>
                                          </p:spTgt>
                                        </p:tgtEl>
                                        <p:attrNameLst>
                                          <p:attrName>style.visibility</p:attrName>
                                        </p:attrNameLst>
                                      </p:cBhvr>
                                      <p:to>
                                        <p:strVal val="visible"/>
                                      </p:to>
                                    </p:set>
                                    <p:animEffect filter="fade" transition="in">
                                      <p:cBhvr>
                                        <p:cTn dur="500"/>
                                        <p:tgtEl>
                                          <p:spTgt spid="30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5"/>
          <p:cNvSpPr txBox="1"/>
          <p:nvPr/>
        </p:nvSpPr>
        <p:spPr>
          <a:xfrm>
            <a:off x="827087" y="1484312"/>
            <a:ext cx="7489825" cy="5032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Rutherford</a:t>
            </a:r>
            <a:r>
              <a:rPr b="0" i="0" lang="en-US" sz="2400" u="none">
                <a:solidFill>
                  <a:schemeClr val="dk1"/>
                </a:solidFill>
                <a:latin typeface="Times"/>
                <a:ea typeface="Times"/>
                <a:cs typeface="Times"/>
                <a:sym typeface="Times"/>
              </a:rPr>
              <a:t>’</a:t>
            </a:r>
            <a:r>
              <a:rPr b="0" i="0" lang="en-US" sz="2400" u="none">
                <a:solidFill>
                  <a:schemeClr val="dk1"/>
                </a:solidFill>
                <a:latin typeface="Times New Roman"/>
                <a:ea typeface="Times New Roman"/>
                <a:cs typeface="Times New Roman"/>
                <a:sym typeface="Times New Roman"/>
              </a:rPr>
              <a:t>s model of the atom:</a:t>
            </a:r>
            <a:endParaRPr/>
          </a:p>
        </p:txBody>
      </p:sp>
      <p:sp>
        <p:nvSpPr>
          <p:cNvPr id="307" name="Google Shape;307;p45"/>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308" name="Google Shape;308;p45"/>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3.1</a:t>
            </a:r>
            <a:endParaRPr/>
          </a:p>
        </p:txBody>
      </p:sp>
      <p:sp>
        <p:nvSpPr>
          <p:cNvPr id="309" name="Google Shape;309;p45"/>
          <p:cNvSpPr txBox="1"/>
          <p:nvPr/>
        </p:nvSpPr>
        <p:spPr>
          <a:xfrm>
            <a:off x="684212" y="620712"/>
            <a:ext cx="7705725"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600" u="none">
                <a:solidFill>
                  <a:schemeClr val="accent2"/>
                </a:solidFill>
                <a:latin typeface="Times New Roman"/>
                <a:ea typeface="Times New Roman"/>
                <a:cs typeface="Times New Roman"/>
                <a:sym typeface="Times New Roman"/>
              </a:rPr>
              <a:t>Rutherford</a:t>
            </a:r>
            <a:r>
              <a:rPr b="0" i="0" lang="en-US" sz="3600" u="none">
                <a:solidFill>
                  <a:schemeClr val="accent2"/>
                </a:solidFill>
                <a:latin typeface="Times"/>
                <a:ea typeface="Times"/>
                <a:cs typeface="Times"/>
                <a:sym typeface="Times"/>
              </a:rPr>
              <a:t>’</a:t>
            </a:r>
            <a:r>
              <a:rPr b="0" i="0" lang="en-US" sz="3600" u="none">
                <a:solidFill>
                  <a:schemeClr val="accent2"/>
                </a:solidFill>
                <a:latin typeface="Times New Roman"/>
                <a:ea typeface="Times New Roman"/>
                <a:cs typeface="Times New Roman"/>
                <a:sym typeface="Times New Roman"/>
              </a:rPr>
              <a:t>s Nuclear Atomic Model</a:t>
            </a:r>
            <a:endParaRPr/>
          </a:p>
        </p:txBody>
      </p:sp>
      <p:sp>
        <p:nvSpPr>
          <p:cNvPr id="310" name="Google Shape;310;p45"/>
          <p:cNvSpPr txBox="1"/>
          <p:nvPr/>
        </p:nvSpPr>
        <p:spPr>
          <a:xfrm>
            <a:off x="5364162" y="4640262"/>
            <a:ext cx="2233612" cy="517525"/>
          </a:xfrm>
          <a:prstGeom prst="rect">
            <a:avLst/>
          </a:prstGeom>
          <a:solidFill>
            <a:srgbClr val="9C9CDF">
              <a:alpha val="3254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The nuclear, or planetary model, of the atom.</a:t>
            </a:r>
            <a:endParaRPr/>
          </a:p>
        </p:txBody>
      </p:sp>
      <p:pic>
        <p:nvPicPr>
          <p:cNvPr descr="gr-12-button.jpg" id="311" name="Google Shape;311;p45"/>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312" name="Google Shape;312;p45"/>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313" name="Google Shape;313;p45"/>
          <p:cNvSpPr txBox="1"/>
          <p:nvPr/>
        </p:nvSpPr>
        <p:spPr>
          <a:xfrm>
            <a:off x="971550" y="2060575"/>
            <a:ext cx="7416800" cy="23082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large deflections of particles proposed to be due to presence of an electric field at the centre of the atom (he knew positive repelled positive)</a:t>
            </a:r>
            <a:endParaRPr/>
          </a:p>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an atom has a positively charged nucleus at the centre with electrons scattered in motion  surrounding the nucleus</a:t>
            </a:r>
            <a:endParaRPr/>
          </a:p>
        </p:txBody>
      </p:sp>
      <p:sp>
        <p:nvSpPr>
          <p:cNvPr id="314" name="Google Shape;314;p45"/>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pic>
        <p:nvPicPr>
          <p:cNvPr descr="D:\Pictures\Chem12\Ch03\Chem12_pg167_3-6.png" id="315" name="Google Shape;315;p45"/>
          <p:cNvPicPr preferRelativeResize="0"/>
          <p:nvPr/>
        </p:nvPicPr>
        <p:blipFill rotWithShape="1">
          <a:blip r:embed="rId4">
            <a:alphaModFix/>
          </a:blip>
          <a:srcRect b="0" l="0" r="0" t="0"/>
          <a:stretch/>
        </p:blipFill>
        <p:spPr>
          <a:xfrm>
            <a:off x="2411412" y="4368800"/>
            <a:ext cx="2736850" cy="2016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6">
                                            <p:txEl>
                                              <p:pRg end="0" st="0"/>
                                            </p:txEl>
                                          </p:spTgt>
                                        </p:tgtEl>
                                        <p:attrNameLst>
                                          <p:attrName>style.visibility</p:attrName>
                                        </p:attrNameLst>
                                      </p:cBhvr>
                                      <p:to>
                                        <p:strVal val="visible"/>
                                      </p:to>
                                    </p:set>
                                    <p:animEffect filter="fade" transition="in">
                                      <p:cBhvr>
                                        <p:cTn dur="500"/>
                                        <p:tgtEl>
                                          <p:spTgt spid="306">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3">
                                            <p:txEl>
                                              <p:pRg end="0" st="0"/>
                                            </p:txEl>
                                          </p:spTgt>
                                        </p:tgtEl>
                                        <p:attrNameLst>
                                          <p:attrName>style.visibility</p:attrName>
                                        </p:attrNameLst>
                                      </p:cBhvr>
                                      <p:to>
                                        <p:strVal val="visible"/>
                                      </p:to>
                                    </p:set>
                                    <p:animEffect filter="fade" transition="in">
                                      <p:cBhvr>
                                        <p:cTn dur="500"/>
                                        <p:tgtEl>
                                          <p:spTgt spid="31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3">
                                            <p:txEl>
                                              <p:pRg end="1" st="1"/>
                                            </p:txEl>
                                          </p:spTgt>
                                        </p:tgtEl>
                                        <p:attrNameLst>
                                          <p:attrName>style.visibility</p:attrName>
                                        </p:attrNameLst>
                                      </p:cBhvr>
                                      <p:to>
                                        <p:strVal val="visible"/>
                                      </p:to>
                                    </p:set>
                                    <p:animEffect filter="fade" transition="in">
                                      <p:cBhvr>
                                        <p:cTn dur="500"/>
                                        <p:tgtEl>
                                          <p:spTgt spid="313">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6"/>
          <p:cNvSpPr txBox="1"/>
          <p:nvPr>
            <p:ph type="title"/>
          </p:nvPr>
        </p:nvSpPr>
        <p:spPr>
          <a:xfrm>
            <a:off x="457200" y="274637"/>
            <a:ext cx="8229600" cy="1143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Rutherford’s Gold Foil Expt Conclusions</a:t>
            </a:r>
            <a:endParaRPr b="0" i="0" sz="3600" u="none" cap="none" strike="noStrike">
              <a:solidFill>
                <a:schemeClr val="dk2"/>
              </a:solidFill>
              <a:latin typeface="Times"/>
              <a:ea typeface="Times"/>
              <a:cs typeface="Times"/>
              <a:sym typeface="Times"/>
            </a:endParaRPr>
          </a:p>
        </p:txBody>
      </p:sp>
      <p:sp>
        <p:nvSpPr>
          <p:cNvPr id="321" name="Google Shape;321;p46"/>
          <p:cNvSpPr txBox="1"/>
          <p:nvPr>
            <p:ph idx="1" type="body"/>
          </p:nvPr>
        </p:nvSpPr>
        <p:spPr>
          <a:xfrm>
            <a:off x="395287" y="1628775"/>
            <a:ext cx="8229600" cy="4525962"/>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560"/>
              </a:spcBef>
              <a:spcAft>
                <a:spcPts val="0"/>
              </a:spcAft>
              <a:buClr>
                <a:schemeClr val="dk1"/>
              </a:buClr>
              <a:buSzPts val="3600"/>
              <a:buFont typeface="Times"/>
              <a:buAutoNum type="arabicPeriod"/>
            </a:pPr>
            <a:r>
              <a:rPr lang="en-US" sz="3600"/>
              <a:t>The atoms is mostly empty space</a:t>
            </a:r>
            <a:endParaRPr sz="3600"/>
          </a:p>
          <a:p>
            <a:pPr indent="-457200" lvl="0" marL="457200" marR="0" rtl="0" algn="l">
              <a:lnSpc>
                <a:spcPct val="90000"/>
              </a:lnSpc>
              <a:spcBef>
                <a:spcPts val="0"/>
              </a:spcBef>
              <a:spcAft>
                <a:spcPts val="0"/>
              </a:spcAft>
              <a:buSzPts val="3600"/>
              <a:buAutoNum type="arabicPeriod"/>
            </a:pPr>
            <a:r>
              <a:rPr lang="en-US" sz="3600"/>
              <a:t>Most of the mass is concentrated in a small, dense, nucleus</a:t>
            </a:r>
            <a:endParaRPr sz="3600"/>
          </a:p>
          <a:p>
            <a:pPr indent="-457200" lvl="0" marL="457200" marR="0" rtl="0" algn="l">
              <a:lnSpc>
                <a:spcPct val="90000"/>
              </a:lnSpc>
              <a:spcBef>
                <a:spcPts val="0"/>
              </a:spcBef>
              <a:spcAft>
                <a:spcPts val="0"/>
              </a:spcAft>
              <a:buSzPts val="3600"/>
              <a:buAutoNum type="arabicPeriod"/>
            </a:pPr>
            <a:r>
              <a:rPr lang="en-US" sz="3600"/>
              <a:t>Electrons move around the nucleus like planets around the sun</a:t>
            </a:r>
            <a:endParaRPr sz="3600"/>
          </a:p>
          <a:p>
            <a:pPr indent="0" lvl="0" marL="0" marR="0" rtl="0" algn="l">
              <a:lnSpc>
                <a:spcPct val="90000"/>
              </a:lnSpc>
              <a:spcBef>
                <a:spcPts val="560"/>
              </a:spcBef>
              <a:spcAft>
                <a:spcPts val="0"/>
              </a:spcAft>
              <a:buNone/>
            </a:pPr>
            <a:r>
              <a:t/>
            </a:r>
            <a:endParaRPr sz="2800"/>
          </a:p>
          <a:p>
            <a:pPr indent="-342900" lvl="0" marL="342900" marR="0" rtl="0" algn="l">
              <a:spcBef>
                <a:spcPts val="560"/>
              </a:spcBef>
              <a:spcAft>
                <a:spcPts val="0"/>
              </a:spcAft>
              <a:buNone/>
            </a:pPr>
            <a:r>
              <a:t/>
            </a:r>
            <a:endParaRPr b="0" i="0" sz="2800" u="none" cap="none" strike="noStrike">
              <a:solidFill>
                <a:schemeClr val="dk1"/>
              </a:solidFill>
              <a:latin typeface="Times"/>
              <a:ea typeface="Times"/>
              <a:cs typeface="Times"/>
              <a:sym typeface="Times"/>
            </a:endParaRPr>
          </a:p>
        </p:txBody>
      </p:sp>
    </p:spTree>
  </p:cSld>
  <p:clrMapOvr>
    <a:masterClrMapping/>
  </p:clrMapOvr>
  <p:transition spd="slow">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descr="Just how small are atoms? And what's inside them? The answers turn out to be astounding, even for those who think they know. This fast-paced animation uses spectacular metaphors (imagine a blueberry the size of a football stadium!) to give a visceral sense of the building blocks that make our world.&#10;&#10;Lesson by Jonathan Bergmann, animation by Cognitive Media." id="327" name="Google Shape;327;p47" title="Just How Small is an Atom?">
            <a:hlinkClick r:id="rId3"/>
          </p:cNvPr>
          <p:cNvPicPr preferRelativeResize="0"/>
          <p:nvPr/>
        </p:nvPicPr>
        <p:blipFill>
          <a:blip r:embed="rId4">
            <a:alphaModFix/>
          </a:blip>
          <a:stretch>
            <a:fillRect/>
          </a:stretch>
        </p:blipFill>
        <p:spPr>
          <a:xfrm>
            <a:off x="368000" y="276000"/>
            <a:ext cx="8480500" cy="6360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8"/>
          <p:cNvSpPr txBox="1"/>
          <p:nvPr>
            <p:ph type="title"/>
          </p:nvPr>
        </p:nvSpPr>
        <p:spPr>
          <a:xfrm>
            <a:off x="457200" y="274637"/>
            <a:ext cx="8229600" cy="114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Times"/>
              <a:buNone/>
            </a:pPr>
            <a:r>
              <a:rPr b="0" i="0" lang="en-US" sz="3600" u="none" cap="none" strike="noStrike">
                <a:solidFill>
                  <a:schemeClr val="dk2"/>
                </a:solidFill>
                <a:latin typeface="Times"/>
                <a:ea typeface="Times"/>
                <a:cs typeface="Times"/>
                <a:sym typeface="Times"/>
              </a:rPr>
              <a:t>Moseley and the Atomic Number</a:t>
            </a:r>
            <a:endParaRPr/>
          </a:p>
        </p:txBody>
      </p:sp>
      <p:sp>
        <p:nvSpPr>
          <p:cNvPr id="333" name="Google Shape;333;p48"/>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Times"/>
              <a:buChar char="•"/>
            </a:pPr>
            <a:r>
              <a:rPr b="0" i="0" lang="en-US" sz="2400" u="none" cap="none" strike="noStrike">
                <a:solidFill>
                  <a:schemeClr val="dk1"/>
                </a:solidFill>
                <a:latin typeface="Times"/>
                <a:ea typeface="Times"/>
                <a:cs typeface="Times"/>
                <a:sym typeface="Times"/>
              </a:rPr>
              <a:t>Prior to Mosely, the atomic number was thought of as a somewhat arbitrary number related to, but separate from, atomic mass </a:t>
            </a:r>
            <a:endParaRPr/>
          </a:p>
          <a:p>
            <a:pPr indent="-342900" lvl="0" marL="342900" marR="0" rtl="0" algn="l">
              <a:lnSpc>
                <a:spcPct val="100000"/>
              </a:lnSpc>
              <a:spcBef>
                <a:spcPts val="480"/>
              </a:spcBef>
              <a:spcAft>
                <a:spcPts val="0"/>
              </a:spcAft>
              <a:buClr>
                <a:schemeClr val="dk1"/>
              </a:buClr>
              <a:buSzPts val="2400"/>
              <a:buFont typeface="Times"/>
              <a:buChar char="•"/>
            </a:pPr>
            <a:r>
              <a:rPr b="0" i="0" lang="en-US" sz="2400" u="none" cap="none" strike="noStrike">
                <a:solidFill>
                  <a:schemeClr val="dk1"/>
                </a:solidFill>
                <a:latin typeface="Times"/>
                <a:ea typeface="Times"/>
                <a:cs typeface="Times"/>
                <a:sym typeface="Times"/>
              </a:rPr>
              <a:t>Henry Moseley found that certain lines in the </a:t>
            </a:r>
            <a:r>
              <a:rPr b="0" i="0" lang="en-US" sz="2400" u="none" cap="none" strike="noStrike">
                <a:solidFill>
                  <a:schemeClr val="dk1"/>
                </a:solidFill>
                <a:latin typeface="Times"/>
                <a:ea typeface="Times"/>
                <a:cs typeface="Times"/>
                <a:sym typeface="Times"/>
              </a:rPr>
              <a:t>X-ray spectrum</a:t>
            </a:r>
            <a:r>
              <a:rPr b="0" i="0" lang="en-US" sz="2400" u="none" cap="none" strike="noStrike">
                <a:solidFill>
                  <a:schemeClr val="dk1"/>
                </a:solidFill>
                <a:latin typeface="Times"/>
                <a:ea typeface="Times"/>
                <a:cs typeface="Times"/>
                <a:sym typeface="Times"/>
              </a:rPr>
              <a:t>  of each element moved the same amount (linear relationship) each time the atomic number increased by one. </a:t>
            </a:r>
            <a:endParaRPr/>
          </a:p>
          <a:p>
            <a:pPr indent="-342900" lvl="0" marL="342900" marR="0" rtl="0" algn="l">
              <a:lnSpc>
                <a:spcPct val="100000"/>
              </a:lnSpc>
              <a:spcBef>
                <a:spcPts val="480"/>
              </a:spcBef>
              <a:spcAft>
                <a:spcPts val="0"/>
              </a:spcAft>
              <a:buClr>
                <a:schemeClr val="dk1"/>
              </a:buClr>
              <a:buSzPts val="2400"/>
              <a:buFont typeface="Times"/>
              <a:buChar char="•"/>
            </a:pPr>
            <a:r>
              <a:rPr b="0" i="0" lang="en-US" sz="2400" u="none" cap="none" strike="noStrike">
                <a:solidFill>
                  <a:schemeClr val="dk1"/>
                </a:solidFill>
                <a:latin typeface="Times"/>
                <a:ea typeface="Times"/>
                <a:cs typeface="Times"/>
                <a:sym typeface="Times"/>
              </a:rPr>
              <a:t>This y</a:t>
            </a:r>
            <a:r>
              <a:rPr lang="en-US"/>
              <a:t>ie</a:t>
            </a:r>
            <a:r>
              <a:rPr b="0" i="0" lang="en-US" sz="2400" u="none" cap="none" strike="noStrike">
                <a:solidFill>
                  <a:schemeClr val="dk1"/>
                </a:solidFill>
                <a:latin typeface="Times"/>
                <a:ea typeface="Times"/>
                <a:cs typeface="Times"/>
                <a:sym typeface="Times"/>
              </a:rPr>
              <a:t>lded, for the first time, a measurable property of the nucleus that was directly related to atomic number</a:t>
            </a:r>
            <a:endParaRPr/>
          </a:p>
          <a:p>
            <a:pPr indent="-342900" lvl="0" marL="342900" marR="0" rtl="0" algn="l">
              <a:lnSpc>
                <a:spcPct val="100000"/>
              </a:lnSpc>
              <a:spcBef>
                <a:spcPts val="480"/>
              </a:spcBef>
              <a:spcAft>
                <a:spcPts val="0"/>
              </a:spcAft>
              <a:buClr>
                <a:schemeClr val="dk1"/>
              </a:buClr>
              <a:buSzPts val="2400"/>
              <a:buFont typeface="Times"/>
              <a:buChar char="•"/>
            </a:pPr>
            <a:r>
              <a:rPr lang="en-US">
                <a:highlight>
                  <a:srgbClr val="FFFF00"/>
                </a:highlight>
              </a:rPr>
              <a:t>IMPORTANT TAKEAWAY:</a:t>
            </a:r>
            <a:r>
              <a:rPr b="0" i="0" lang="en-US" sz="2400" u="none" cap="none" strike="noStrike">
                <a:solidFill>
                  <a:schemeClr val="dk1"/>
                </a:solidFill>
                <a:highlight>
                  <a:srgbClr val="FFFF00"/>
                </a:highlight>
                <a:latin typeface="Times"/>
                <a:ea typeface="Times"/>
                <a:cs typeface="Times"/>
                <a:sym typeface="Times"/>
              </a:rPr>
              <a:t> The number of protons determines the identity of the element – the atomic number Z</a:t>
            </a:r>
            <a:endParaRPr>
              <a:highlight>
                <a:srgbClr val="FFFF00"/>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9"/>
          <p:cNvSpPr txBox="1"/>
          <p:nvPr>
            <p:ph type="title"/>
          </p:nvPr>
        </p:nvSpPr>
        <p:spPr>
          <a:xfrm>
            <a:off x="457200" y="274638"/>
            <a:ext cx="8229600" cy="11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Atomic notation and Isotopes</a:t>
            </a:r>
            <a:endParaRPr/>
          </a:p>
        </p:txBody>
      </p:sp>
      <p:sp>
        <p:nvSpPr>
          <p:cNvPr id="340" name="Google Shape;340;p49"/>
          <p:cNvSpPr txBox="1"/>
          <p:nvPr>
            <p:ph idx="1" type="body"/>
          </p:nvPr>
        </p:nvSpPr>
        <p:spPr>
          <a:xfrm>
            <a:off x="457200" y="1264850"/>
            <a:ext cx="8229600" cy="4526100"/>
          </a:xfrm>
          <a:prstGeom prst="rect">
            <a:avLst/>
          </a:prstGeom>
        </p:spPr>
        <p:txBody>
          <a:bodyPr anchorCtr="0" anchor="t" bIns="91425" lIns="91425" spcFirstLastPara="1" rIns="91425" wrap="square" tIns="91425">
            <a:noAutofit/>
          </a:bodyPr>
          <a:lstStyle/>
          <a:p>
            <a:pPr indent="-342900" lvl="0" marL="342900" rtl="0" algn="l">
              <a:spcBef>
                <a:spcPts val="480"/>
              </a:spcBef>
              <a:spcAft>
                <a:spcPts val="0"/>
              </a:spcAft>
              <a:buNone/>
            </a:pPr>
            <a:r>
              <a:rPr lang="en-US"/>
              <a:t>Z = atomic number       A = atomic mass</a:t>
            </a:r>
            <a:endParaRPr/>
          </a:p>
          <a:p>
            <a:pPr indent="-342900" lvl="0" marL="342900" rtl="0" algn="l">
              <a:spcBef>
                <a:spcPts val="480"/>
              </a:spcBef>
              <a:spcAft>
                <a:spcPts val="0"/>
              </a:spcAft>
              <a:buNone/>
            </a:pPr>
            <a:r>
              <a:t/>
            </a:r>
            <a:endParaRPr/>
          </a:p>
          <a:p>
            <a:pPr indent="-342900" lvl="0" marL="342900" rtl="0" algn="l">
              <a:spcBef>
                <a:spcPts val="480"/>
              </a:spcBef>
              <a:spcAft>
                <a:spcPts val="0"/>
              </a:spcAft>
              <a:buNone/>
            </a:pPr>
            <a:r>
              <a:rPr lang="en-US"/>
              <a:t>What is atomic mass? </a:t>
            </a:r>
            <a:endParaRPr/>
          </a:p>
          <a:p>
            <a:pPr indent="-342900" lvl="0" marL="342900" rtl="0" algn="l">
              <a:spcBef>
                <a:spcPts val="480"/>
              </a:spcBef>
              <a:spcAft>
                <a:spcPts val="0"/>
              </a:spcAft>
              <a:buNone/>
            </a:pPr>
            <a:r>
              <a:rPr lang="en-US"/>
              <a:t>How can we calculate the number of neutrons?</a:t>
            </a:r>
            <a:endParaRPr/>
          </a:p>
          <a:p>
            <a:pPr indent="-342900" lvl="0" marL="342900" rtl="0" algn="l">
              <a:spcBef>
                <a:spcPts val="480"/>
              </a:spcBef>
              <a:spcAft>
                <a:spcPts val="0"/>
              </a:spcAft>
              <a:buNone/>
            </a:pPr>
            <a:r>
              <a:rPr lang="en-US"/>
              <a:t>If two atoms have the SAME atomic number (Z) but different atomic masses (A), they are….?</a:t>
            </a:r>
            <a:endParaRPr/>
          </a:p>
          <a:p>
            <a:pPr indent="-342900" lvl="0" marL="342900" rtl="0" algn="l">
              <a:spcBef>
                <a:spcPts val="480"/>
              </a:spcBef>
              <a:spcAft>
                <a:spcPts val="0"/>
              </a:spcAft>
              <a:buNone/>
            </a:pPr>
            <a:r>
              <a:rPr lang="en-US"/>
              <a:t>How will their properties compare?</a:t>
            </a:r>
            <a:endParaRPr/>
          </a:p>
          <a:p>
            <a:pPr indent="-342900" lvl="0" marL="342900" rtl="0" algn="l">
              <a:spcBef>
                <a:spcPts val="480"/>
              </a:spcBef>
              <a:spcAft>
                <a:spcPts val="0"/>
              </a:spcAft>
              <a:buNone/>
            </a:pPr>
            <a:r>
              <a:rPr lang="en-US"/>
              <a:t>What if they have DIFFERENT</a:t>
            </a:r>
            <a:r>
              <a:rPr lang="en-US"/>
              <a:t> atomic numbers (Z) but the SAME atomic masses (A)?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0"/>
          <p:cNvSpPr txBox="1"/>
          <p:nvPr>
            <p:ph type="title"/>
          </p:nvPr>
        </p:nvSpPr>
        <p:spPr>
          <a:xfrm>
            <a:off x="457200" y="274638"/>
            <a:ext cx="8229600" cy="11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ANSWERS</a:t>
            </a:r>
            <a:r>
              <a:rPr lang="en-US"/>
              <a:t>: </a:t>
            </a:r>
            <a:r>
              <a:rPr lang="en-US"/>
              <a:t>Atomic notation and Isotopes</a:t>
            </a:r>
            <a:endParaRPr/>
          </a:p>
        </p:txBody>
      </p:sp>
      <p:sp>
        <p:nvSpPr>
          <p:cNvPr id="347" name="Google Shape;347;p50"/>
          <p:cNvSpPr txBox="1"/>
          <p:nvPr>
            <p:ph idx="1" type="body"/>
          </p:nvPr>
        </p:nvSpPr>
        <p:spPr>
          <a:xfrm>
            <a:off x="457200" y="1019375"/>
            <a:ext cx="8229600" cy="5424300"/>
          </a:xfrm>
          <a:prstGeom prst="rect">
            <a:avLst/>
          </a:prstGeom>
        </p:spPr>
        <p:txBody>
          <a:bodyPr anchorCtr="0" anchor="t" bIns="91425" lIns="91425" spcFirstLastPara="1" rIns="91425" wrap="square" tIns="91425">
            <a:noAutofit/>
          </a:bodyPr>
          <a:lstStyle/>
          <a:p>
            <a:pPr indent="-342900" lvl="0" marL="342900" rtl="0" algn="l">
              <a:spcBef>
                <a:spcPts val="480"/>
              </a:spcBef>
              <a:spcAft>
                <a:spcPts val="0"/>
              </a:spcAft>
              <a:buNone/>
            </a:pPr>
            <a:r>
              <a:rPr lang="en-US"/>
              <a:t>Z = atomic number       A = atomic mass</a:t>
            </a:r>
            <a:endParaRPr/>
          </a:p>
          <a:p>
            <a:pPr indent="-342900" lvl="0" marL="342900" rtl="0" algn="l">
              <a:spcBef>
                <a:spcPts val="480"/>
              </a:spcBef>
              <a:spcAft>
                <a:spcPts val="0"/>
              </a:spcAft>
              <a:buNone/>
            </a:pPr>
            <a:r>
              <a:t/>
            </a:r>
            <a:endParaRPr/>
          </a:p>
          <a:p>
            <a:pPr indent="-342900" lvl="0" marL="342900" rtl="0" algn="l">
              <a:spcBef>
                <a:spcPts val="480"/>
              </a:spcBef>
              <a:spcAft>
                <a:spcPts val="0"/>
              </a:spcAft>
              <a:buNone/>
            </a:pPr>
            <a:r>
              <a:rPr lang="en-US"/>
              <a:t>What is atomic mass?  </a:t>
            </a:r>
            <a:r>
              <a:rPr lang="en-US">
                <a:solidFill>
                  <a:srgbClr val="FF0000"/>
                </a:solidFill>
              </a:rPr>
              <a:t>Number of protons + Neutrons</a:t>
            </a:r>
            <a:endParaRPr>
              <a:solidFill>
                <a:srgbClr val="FF0000"/>
              </a:solidFill>
            </a:endParaRPr>
          </a:p>
          <a:p>
            <a:pPr indent="-342900" lvl="0" marL="342900" rtl="0" algn="l">
              <a:spcBef>
                <a:spcPts val="480"/>
              </a:spcBef>
              <a:spcAft>
                <a:spcPts val="0"/>
              </a:spcAft>
              <a:buNone/>
            </a:pPr>
            <a:r>
              <a:rPr lang="en-US"/>
              <a:t>How can we calculate the number of neutrons? </a:t>
            </a:r>
            <a:endParaRPr/>
          </a:p>
          <a:p>
            <a:pPr indent="-342900" lvl="0" marL="342900" rtl="0" algn="l">
              <a:spcBef>
                <a:spcPts val="480"/>
              </a:spcBef>
              <a:spcAft>
                <a:spcPts val="0"/>
              </a:spcAft>
              <a:buNone/>
            </a:pPr>
            <a:r>
              <a:rPr lang="en-US">
                <a:solidFill>
                  <a:srgbClr val="FF0000"/>
                </a:solidFill>
              </a:rPr>
              <a:t>Neutrons = Atomic mass - atomic number </a:t>
            </a:r>
            <a:endParaRPr/>
          </a:p>
          <a:p>
            <a:pPr indent="-342900" lvl="0" marL="342900" rtl="0" algn="l">
              <a:spcBef>
                <a:spcPts val="480"/>
              </a:spcBef>
              <a:spcAft>
                <a:spcPts val="0"/>
              </a:spcAft>
              <a:buNone/>
            </a:pPr>
            <a:r>
              <a:rPr lang="en-US"/>
              <a:t>If two atoms have the SAME atomic number (Z) but different atomic masses (A), they are….? </a:t>
            </a:r>
            <a:r>
              <a:rPr lang="en-US">
                <a:solidFill>
                  <a:srgbClr val="FF0000"/>
                </a:solidFill>
              </a:rPr>
              <a:t>Isotopes (SAME element but diff number of neutrons</a:t>
            </a:r>
            <a:endParaRPr/>
          </a:p>
          <a:p>
            <a:pPr indent="-342900" lvl="0" marL="342900" rtl="0" algn="l">
              <a:spcBef>
                <a:spcPts val="480"/>
              </a:spcBef>
              <a:spcAft>
                <a:spcPts val="0"/>
              </a:spcAft>
              <a:buNone/>
            </a:pPr>
            <a:r>
              <a:rPr lang="en-US"/>
              <a:t>How will their properties compare? </a:t>
            </a:r>
            <a:r>
              <a:rPr lang="en-US">
                <a:solidFill>
                  <a:srgbClr val="FF0000"/>
                </a:solidFill>
              </a:rPr>
              <a:t>Isotopes have the SAME properties</a:t>
            </a:r>
            <a:endParaRPr/>
          </a:p>
          <a:p>
            <a:pPr indent="-342900" lvl="0" marL="342900" rtl="0" algn="l">
              <a:spcBef>
                <a:spcPts val="480"/>
              </a:spcBef>
              <a:spcAft>
                <a:spcPts val="0"/>
              </a:spcAft>
              <a:buNone/>
            </a:pPr>
            <a:r>
              <a:rPr lang="en-US"/>
              <a:t>What if they have DIFFERENT atomic numbers (Z) but the SAME atomic masses (A)? </a:t>
            </a:r>
            <a:r>
              <a:rPr lang="en-US">
                <a:solidFill>
                  <a:srgbClr val="FF0000"/>
                </a:solidFill>
              </a:rPr>
              <a:t>They are DIFFERENT elements and the same mass is just a coincidence.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E599"/>
        </a:solidFill>
      </p:bgPr>
    </p:bg>
    <p:spTree>
      <p:nvGrpSpPr>
        <p:cNvPr id="351" name="Shape 351"/>
        <p:cNvGrpSpPr/>
        <p:nvPr/>
      </p:nvGrpSpPr>
      <p:grpSpPr>
        <a:xfrm>
          <a:off x="0" y="0"/>
          <a:ext cx="0" cy="0"/>
          <a:chOff x="0" y="0"/>
          <a:chExt cx="0" cy="0"/>
        </a:xfrm>
      </p:grpSpPr>
      <p:sp>
        <p:nvSpPr>
          <p:cNvPr id="352" name="Google Shape;352;p51"/>
          <p:cNvSpPr txBox="1"/>
          <p:nvPr>
            <p:ph type="title"/>
          </p:nvPr>
        </p:nvSpPr>
        <p:spPr>
          <a:xfrm>
            <a:off x="901700" y="2690812"/>
            <a:ext cx="8229600" cy="11430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Times"/>
              <a:buNone/>
            </a:pPr>
            <a:r>
              <a:rPr b="0" i="0" lang="en-US" sz="3600" u="none" cap="none" strike="noStrike">
                <a:solidFill>
                  <a:schemeClr val="dk2"/>
                </a:solidFill>
                <a:latin typeface="Times"/>
                <a:ea typeface="Times"/>
                <a:cs typeface="Times"/>
                <a:sym typeface="Times"/>
              </a:rPr>
              <a:t>End Here → Next The Bohr_Rutherford Model PP (The Nucl</a:t>
            </a:r>
            <a:r>
              <a:rPr lang="en-US"/>
              <a:t>ear model)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6" name="Shape 356"/>
        <p:cNvGrpSpPr/>
        <p:nvPr/>
      </p:nvGrpSpPr>
      <p:grpSpPr>
        <a:xfrm>
          <a:off x="0" y="0"/>
          <a:ext cx="0" cy="0"/>
          <a:chOff x="0" y="0"/>
          <a:chExt cx="0" cy="0"/>
        </a:xfrm>
      </p:grpSpPr>
      <p:sp>
        <p:nvSpPr>
          <p:cNvPr id="357" name="Google Shape;357;p52"/>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358" name="Google Shape;358;p52"/>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3.1</a:t>
            </a:r>
            <a:endParaRPr/>
          </a:p>
        </p:txBody>
      </p:sp>
      <p:sp>
        <p:nvSpPr>
          <p:cNvPr id="359" name="Google Shape;359;p52"/>
          <p:cNvSpPr txBox="1"/>
          <p:nvPr/>
        </p:nvSpPr>
        <p:spPr>
          <a:xfrm>
            <a:off x="684212" y="620712"/>
            <a:ext cx="7705725"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200" u="none">
                <a:solidFill>
                  <a:schemeClr val="accent2"/>
                </a:solidFill>
                <a:latin typeface="Times New Roman"/>
                <a:ea typeface="Times New Roman"/>
                <a:cs typeface="Times New Roman"/>
                <a:sym typeface="Times New Roman"/>
              </a:rPr>
              <a:t>Reviewing the Atomic Models of </a:t>
            </a:r>
            <a:br>
              <a:rPr b="0" i="0" lang="en-US" sz="3200" u="none">
                <a:solidFill>
                  <a:schemeClr val="accent2"/>
                </a:solidFill>
                <a:latin typeface="Times New Roman"/>
                <a:ea typeface="Times New Roman"/>
                <a:cs typeface="Times New Roman"/>
                <a:sym typeface="Times New Roman"/>
              </a:rPr>
            </a:br>
            <a:r>
              <a:rPr b="0" i="0" lang="en-US" sz="3200" u="none">
                <a:solidFill>
                  <a:schemeClr val="accent2"/>
                </a:solidFill>
                <a:latin typeface="Times New Roman"/>
                <a:ea typeface="Times New Roman"/>
                <a:cs typeface="Times New Roman"/>
                <a:sym typeface="Times New Roman"/>
              </a:rPr>
              <a:t>Dalton and Thomson</a:t>
            </a:r>
            <a:endParaRPr/>
          </a:p>
        </p:txBody>
      </p:sp>
      <p:sp>
        <p:nvSpPr>
          <p:cNvPr id="360" name="Google Shape;360;p52"/>
          <p:cNvSpPr txBox="1"/>
          <p:nvPr/>
        </p:nvSpPr>
        <p:spPr>
          <a:xfrm>
            <a:off x="4570412" y="4283075"/>
            <a:ext cx="2233612" cy="730250"/>
          </a:xfrm>
          <a:prstGeom prst="rect">
            <a:avLst/>
          </a:prstGeom>
          <a:solidFill>
            <a:srgbClr val="9C9CDF">
              <a:alpha val="3254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Thomson’s “plum pudding” model of the atom.</a:t>
            </a:r>
            <a:endParaRPr/>
          </a:p>
        </p:txBody>
      </p:sp>
      <p:pic>
        <p:nvPicPr>
          <p:cNvPr descr="gr-12-button.jpg" id="361" name="Google Shape;361;p52"/>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362" name="Google Shape;362;p52"/>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363" name="Google Shape;363;p52"/>
          <p:cNvSpPr txBox="1"/>
          <p:nvPr/>
        </p:nvSpPr>
        <p:spPr>
          <a:xfrm>
            <a:off x="755650" y="1844675"/>
            <a:ext cx="7489825" cy="5032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J.J. Thomson</a:t>
            </a:r>
            <a:r>
              <a:rPr b="0" i="0" lang="en-US" sz="2400" u="none">
                <a:solidFill>
                  <a:schemeClr val="dk1"/>
                </a:solidFill>
                <a:latin typeface="Times"/>
                <a:ea typeface="Times"/>
                <a:cs typeface="Times"/>
                <a:sym typeface="Times"/>
              </a:rPr>
              <a:t>’</a:t>
            </a:r>
            <a:r>
              <a:rPr b="0" i="0" lang="en-US" sz="2400" u="none">
                <a:solidFill>
                  <a:schemeClr val="dk1"/>
                </a:solidFill>
                <a:latin typeface="Times New Roman"/>
                <a:ea typeface="Times New Roman"/>
                <a:cs typeface="Times New Roman"/>
                <a:sym typeface="Times New Roman"/>
              </a:rPr>
              <a:t>s model of the atom:</a:t>
            </a:r>
            <a:endParaRPr/>
          </a:p>
        </p:txBody>
      </p:sp>
      <p:sp>
        <p:nvSpPr>
          <p:cNvPr id="364" name="Google Shape;364;p52"/>
          <p:cNvSpPr txBox="1"/>
          <p:nvPr/>
        </p:nvSpPr>
        <p:spPr>
          <a:xfrm>
            <a:off x="792162" y="2420937"/>
            <a:ext cx="7416800" cy="1938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incorporated his discovery of the electron, using cathode ray tubes</a:t>
            </a:r>
            <a:endParaRPr/>
          </a:p>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an atom is a positively charged spherical                             mass with negatively charged electrons                           embedded within</a:t>
            </a:r>
            <a:endParaRPr/>
          </a:p>
        </p:txBody>
      </p:sp>
      <p:sp>
        <p:nvSpPr>
          <p:cNvPr id="365" name="Google Shape;365;p52"/>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pic>
        <p:nvPicPr>
          <p:cNvPr descr="D:\Pictures\Chem12\Ch03\3.3.png" id="366" name="Google Shape;366;p52"/>
          <p:cNvPicPr preferRelativeResize="0"/>
          <p:nvPr/>
        </p:nvPicPr>
        <p:blipFill rotWithShape="1">
          <a:blip r:embed="rId4">
            <a:alphaModFix/>
          </a:blip>
          <a:srcRect b="0" l="0" r="0" t="0"/>
          <a:stretch/>
        </p:blipFill>
        <p:spPr>
          <a:xfrm>
            <a:off x="6659562" y="3284537"/>
            <a:ext cx="2241550" cy="21891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3">
                                            <p:txEl>
                                              <p:pRg end="0" st="0"/>
                                            </p:txEl>
                                          </p:spTgt>
                                        </p:tgtEl>
                                        <p:attrNameLst>
                                          <p:attrName>style.visibility</p:attrName>
                                        </p:attrNameLst>
                                      </p:cBhvr>
                                      <p:to>
                                        <p:strVal val="visible"/>
                                      </p:to>
                                    </p:set>
                                    <p:animEffect filter="fade" transition="in">
                                      <p:cBhvr>
                                        <p:cTn dur="500"/>
                                        <p:tgtEl>
                                          <p:spTgt spid="363">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4">
                                            <p:txEl>
                                              <p:pRg end="0" st="0"/>
                                            </p:txEl>
                                          </p:spTgt>
                                        </p:tgtEl>
                                        <p:attrNameLst>
                                          <p:attrName>style.visibility</p:attrName>
                                        </p:attrNameLst>
                                      </p:cBhvr>
                                      <p:to>
                                        <p:strVal val="visible"/>
                                      </p:to>
                                    </p:set>
                                    <p:animEffect filter="fade" transition="in">
                                      <p:cBhvr>
                                        <p:cTn dur="500"/>
                                        <p:tgtEl>
                                          <p:spTgt spid="364">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4">
                                            <p:txEl>
                                              <p:pRg end="1" st="1"/>
                                            </p:txEl>
                                          </p:spTgt>
                                        </p:tgtEl>
                                        <p:attrNameLst>
                                          <p:attrName>style.visibility</p:attrName>
                                        </p:attrNameLst>
                                      </p:cBhvr>
                                      <p:to>
                                        <p:strVal val="visible"/>
                                      </p:to>
                                    </p:set>
                                    <p:animEffect filter="fade" transition="in">
                                      <p:cBhvr>
                                        <p:cTn dur="500"/>
                                        <p:tgtEl>
                                          <p:spTgt spid="364">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5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500"/>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0" name="Shape 370"/>
        <p:cNvGrpSpPr/>
        <p:nvPr/>
      </p:nvGrpSpPr>
      <p:grpSpPr>
        <a:xfrm>
          <a:off x="0" y="0"/>
          <a:ext cx="0" cy="0"/>
          <a:chOff x="0" y="0"/>
          <a:chExt cx="0" cy="0"/>
        </a:xfrm>
      </p:grpSpPr>
      <p:sp>
        <p:nvSpPr>
          <p:cNvPr id="371" name="Google Shape;371;p53"/>
          <p:cNvSpPr txBox="1"/>
          <p:nvPr>
            <p:ph type="title"/>
          </p:nvPr>
        </p:nvSpPr>
        <p:spPr>
          <a:xfrm>
            <a:off x="457200" y="274637"/>
            <a:ext cx="8229600" cy="1143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3600" u="none" cap="none" strike="noStrike">
              <a:solidFill>
                <a:schemeClr val="dk2"/>
              </a:solidFill>
              <a:latin typeface="Times"/>
              <a:ea typeface="Times"/>
              <a:cs typeface="Times"/>
              <a:sym typeface="Times"/>
            </a:endParaRPr>
          </a:p>
        </p:txBody>
      </p:sp>
      <p:sp>
        <p:nvSpPr>
          <p:cNvPr id="372" name="Google Shape;372;p53"/>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Times"/>
              <a:buNone/>
            </a:pPr>
            <a:r>
              <a:rPr b="0" i="0" lang="en-US" sz="3200" u="none">
                <a:solidFill>
                  <a:schemeClr val="dk1"/>
                </a:solidFill>
                <a:latin typeface="Times"/>
                <a:ea typeface="Times"/>
                <a:cs typeface="Times"/>
                <a:sym typeface="Times"/>
              </a:rPr>
              <a:t>NEXT TIME:</a:t>
            </a:r>
            <a:endParaRPr/>
          </a:p>
          <a:p>
            <a:pPr indent="-342900" lvl="0" marL="342900" marR="0" rtl="0" algn="ctr">
              <a:lnSpc>
                <a:spcPct val="100000"/>
              </a:lnSpc>
              <a:spcBef>
                <a:spcPts val="640"/>
              </a:spcBef>
              <a:spcAft>
                <a:spcPts val="0"/>
              </a:spcAft>
              <a:buClr>
                <a:schemeClr val="dk1"/>
              </a:buClr>
              <a:buFont typeface="Times"/>
              <a:buNone/>
            </a:pPr>
            <a:r>
              <a:rPr b="0" i="0" lang="en-US" sz="3200" u="none">
                <a:solidFill>
                  <a:schemeClr val="dk1"/>
                </a:solidFill>
                <a:latin typeface="Times"/>
                <a:ea typeface="Times"/>
                <a:cs typeface="Times"/>
                <a:sym typeface="Times"/>
              </a:rPr>
              <a:t>Atomic Numbers and Isotopes</a:t>
            </a:r>
            <a:endParaRPr/>
          </a:p>
          <a:p>
            <a:pPr indent="-342900" lvl="0" marL="342900" marR="0" rtl="0" algn="ctr">
              <a:lnSpc>
                <a:spcPct val="100000"/>
              </a:lnSpc>
              <a:spcBef>
                <a:spcPts val="640"/>
              </a:spcBef>
              <a:spcAft>
                <a:spcPts val="0"/>
              </a:spcAft>
              <a:buClr>
                <a:schemeClr val="dk1"/>
              </a:buClr>
              <a:buFont typeface="Times"/>
              <a:buNone/>
            </a:pPr>
            <a:r>
              <a:t/>
            </a:r>
            <a:endParaRPr b="0" i="0" sz="3200" u="none">
              <a:solidFill>
                <a:schemeClr val="dk1"/>
              </a:solidFill>
              <a:latin typeface="Times"/>
              <a:ea typeface="Times"/>
              <a:cs typeface="Times"/>
              <a:sym typeface="Times"/>
            </a:endParaRPr>
          </a:p>
          <a:p>
            <a:pPr indent="-342900" lvl="0" marL="342900" marR="0" rtl="0" algn="ctr">
              <a:lnSpc>
                <a:spcPct val="100000"/>
              </a:lnSpc>
              <a:spcBef>
                <a:spcPts val="640"/>
              </a:spcBef>
              <a:spcAft>
                <a:spcPts val="0"/>
              </a:spcAft>
              <a:buClr>
                <a:schemeClr val="dk1"/>
              </a:buClr>
              <a:buFont typeface="Times"/>
              <a:buNone/>
            </a:pPr>
            <a:r>
              <a:rPr b="0" i="0" lang="en-US" sz="3200" u="none">
                <a:solidFill>
                  <a:schemeClr val="dk1"/>
                </a:solidFill>
                <a:latin typeface="Times"/>
                <a:ea typeface="Times"/>
                <a:cs typeface="Times"/>
                <a:sym typeface="Times"/>
              </a:rPr>
              <a:t>Towards the development of the Quantum Model of the Atom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457200" y="277812"/>
            <a:ext cx="8229600" cy="11398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Times"/>
              <a:buNone/>
            </a:pPr>
            <a:r>
              <a:rPr b="0" i="0" lang="en-US" sz="3600" u="none" cap="none" strike="noStrike">
                <a:solidFill>
                  <a:schemeClr val="dk2"/>
                </a:solidFill>
                <a:latin typeface="Times"/>
                <a:ea typeface="Times"/>
                <a:cs typeface="Times"/>
                <a:sym typeface="Times"/>
              </a:rPr>
              <a:t>Atomos</a:t>
            </a:r>
            <a:endParaRPr/>
          </a:p>
        </p:txBody>
      </p:sp>
      <p:pic>
        <p:nvPicPr>
          <p:cNvPr id="145" name="Google Shape;145;p27"/>
          <p:cNvPicPr preferRelativeResize="0"/>
          <p:nvPr>
            <p:ph idx="1" type="body"/>
          </p:nvPr>
        </p:nvPicPr>
        <p:blipFill rotWithShape="1">
          <a:blip r:embed="rId3">
            <a:alphaModFix/>
          </a:blip>
          <a:srcRect b="0" l="0" r="0" t="0"/>
          <a:stretch/>
        </p:blipFill>
        <p:spPr>
          <a:xfrm>
            <a:off x="2070100" y="3657600"/>
            <a:ext cx="1677987" cy="1905000"/>
          </a:xfrm>
          <a:prstGeom prst="rect">
            <a:avLst/>
          </a:prstGeom>
          <a:noFill/>
          <a:ln>
            <a:noFill/>
          </a:ln>
        </p:spPr>
      </p:pic>
      <p:sp>
        <p:nvSpPr>
          <p:cNvPr id="146" name="Google Shape;146;p27"/>
          <p:cNvSpPr txBox="1"/>
          <p:nvPr>
            <p:ph idx="1" type="body"/>
          </p:nvPr>
        </p:nvSpPr>
        <p:spPr>
          <a:xfrm>
            <a:off x="4087812" y="918138"/>
            <a:ext cx="4599000" cy="453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rPr b="0" i="0" lang="en-US" sz="2800" u="none" cap="none" strike="noStrike">
                <a:solidFill>
                  <a:schemeClr val="dk1"/>
                </a:solidFill>
                <a:latin typeface="Times"/>
                <a:ea typeface="Times"/>
                <a:cs typeface="Times"/>
                <a:sym typeface="Times"/>
              </a:rPr>
              <a:t>His theory: Matter could not be divided into smaller and smaller pieces forever, eventually the smallest possible piece would be obtained.</a:t>
            </a:r>
            <a:endParaRPr/>
          </a:p>
          <a:p>
            <a:pPr indent="0" lvl="0" marL="0" marR="0" rtl="0" algn="l">
              <a:lnSpc>
                <a:spcPct val="100000"/>
              </a:lnSpc>
              <a:spcBef>
                <a:spcPts val="560"/>
              </a:spcBef>
              <a:spcAft>
                <a:spcPts val="0"/>
              </a:spcAft>
              <a:buClr>
                <a:schemeClr val="dk1"/>
              </a:buClr>
              <a:buFont typeface="Times"/>
              <a:buNone/>
            </a:pPr>
            <a:r>
              <a:rPr b="0" i="0" lang="en-US" sz="2800" u="none" cap="none" strike="noStrike">
                <a:solidFill>
                  <a:schemeClr val="dk1"/>
                </a:solidFill>
                <a:latin typeface="Times"/>
                <a:ea typeface="Times"/>
                <a:cs typeface="Times"/>
                <a:sym typeface="Times"/>
              </a:rPr>
              <a:t>This piece would be indivisible.</a:t>
            </a:r>
            <a:endParaRPr/>
          </a:p>
          <a:p>
            <a:pPr indent="0" lvl="0" marL="0" marR="0" rtl="0" algn="l">
              <a:lnSpc>
                <a:spcPct val="100000"/>
              </a:lnSpc>
              <a:spcBef>
                <a:spcPts val="560"/>
              </a:spcBef>
              <a:spcAft>
                <a:spcPts val="0"/>
              </a:spcAft>
              <a:buClr>
                <a:schemeClr val="dk1"/>
              </a:buClr>
              <a:buFont typeface="Times"/>
              <a:buNone/>
            </a:pPr>
            <a:r>
              <a:rPr b="0" i="0" lang="en-US" sz="2800" u="none" cap="none" strike="noStrike">
                <a:solidFill>
                  <a:schemeClr val="dk1"/>
                </a:solidFill>
                <a:latin typeface="Times"/>
                <a:ea typeface="Times"/>
                <a:cs typeface="Times"/>
                <a:sym typeface="Times"/>
              </a:rPr>
              <a:t>He named the smallest piece of matter “atomos,” meaning “not to be cut.”</a:t>
            </a:r>
            <a:endParaRPr/>
          </a:p>
        </p:txBody>
      </p:sp>
      <p:pic>
        <p:nvPicPr>
          <p:cNvPr descr="democri" id="147" name="Google Shape;147;p27"/>
          <p:cNvPicPr preferRelativeResize="0"/>
          <p:nvPr>
            <p:ph idx="2" type="body"/>
          </p:nvPr>
        </p:nvPicPr>
        <p:blipFill rotWithShape="1">
          <a:blip r:embed="rId4">
            <a:alphaModFix/>
          </a:blip>
          <a:srcRect b="0" l="0" r="0" t="0"/>
          <a:stretch/>
        </p:blipFill>
        <p:spPr>
          <a:xfrm>
            <a:off x="860425" y="1981200"/>
            <a:ext cx="1892300" cy="2189162"/>
          </a:xfrm>
          <a:prstGeom prst="rect">
            <a:avLst/>
          </a:prstGeom>
          <a:noFill/>
          <a:ln>
            <a:noFill/>
          </a:ln>
        </p:spPr>
      </p:pic>
    </p:spTree>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7" name="Shape 377"/>
        <p:cNvGrpSpPr/>
        <p:nvPr/>
      </p:nvGrpSpPr>
      <p:grpSpPr>
        <a:xfrm>
          <a:off x="0" y="0"/>
          <a:ext cx="0" cy="0"/>
          <a:chOff x="0" y="0"/>
          <a:chExt cx="0" cy="0"/>
        </a:xfrm>
      </p:grpSpPr>
      <p:sp>
        <p:nvSpPr>
          <p:cNvPr id="378" name="Google Shape;378;p54"/>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379" name="Google Shape;379;p54"/>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3.1</a:t>
            </a:r>
            <a:endParaRPr/>
          </a:p>
        </p:txBody>
      </p:sp>
      <p:sp>
        <p:nvSpPr>
          <p:cNvPr id="380" name="Google Shape;380;p54"/>
          <p:cNvSpPr txBox="1"/>
          <p:nvPr/>
        </p:nvSpPr>
        <p:spPr>
          <a:xfrm>
            <a:off x="539750" y="620712"/>
            <a:ext cx="7993062"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200" u="none">
                <a:solidFill>
                  <a:schemeClr val="accent2"/>
                </a:solidFill>
                <a:latin typeface="Times New Roman"/>
                <a:ea typeface="Times New Roman"/>
                <a:cs typeface="Times New Roman"/>
                <a:sym typeface="Times New Roman"/>
              </a:rPr>
              <a:t>The Limitations of Rutherford</a:t>
            </a:r>
            <a:r>
              <a:rPr b="0" i="0" lang="en-US" sz="3200" u="none">
                <a:solidFill>
                  <a:schemeClr val="accent2"/>
                </a:solidFill>
                <a:latin typeface="Times"/>
                <a:ea typeface="Times"/>
                <a:cs typeface="Times"/>
                <a:sym typeface="Times"/>
              </a:rPr>
              <a:t>’</a:t>
            </a:r>
            <a:r>
              <a:rPr b="0" i="0" lang="en-US" sz="3200" u="none">
                <a:solidFill>
                  <a:schemeClr val="accent2"/>
                </a:solidFill>
                <a:latin typeface="Times New Roman"/>
                <a:ea typeface="Times New Roman"/>
                <a:cs typeface="Times New Roman"/>
                <a:sym typeface="Times New Roman"/>
              </a:rPr>
              <a:t>s Atomic Model</a:t>
            </a:r>
            <a:endParaRPr/>
          </a:p>
        </p:txBody>
      </p:sp>
      <p:pic>
        <p:nvPicPr>
          <p:cNvPr descr="gr-12-button.jpg" id="381" name="Google Shape;381;p54"/>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382" name="Google Shape;382;p54"/>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383" name="Google Shape;383;p54"/>
          <p:cNvSpPr txBox="1"/>
          <p:nvPr/>
        </p:nvSpPr>
        <p:spPr>
          <a:xfrm>
            <a:off x="755650" y="1412875"/>
            <a:ext cx="7489825" cy="1223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rPr b="0" i="0" lang="en-US" sz="2400" u="none">
                <a:solidFill>
                  <a:schemeClr val="dk1"/>
                </a:solidFill>
                <a:latin typeface="Times"/>
                <a:ea typeface="Times"/>
                <a:cs typeface="Times"/>
                <a:sym typeface="Times"/>
              </a:rPr>
              <a:t>Based on the understanding of physics at the time, for an electron in motion around a central core:</a:t>
            </a:r>
            <a:endParaRPr/>
          </a:p>
        </p:txBody>
      </p:sp>
      <p:sp>
        <p:nvSpPr>
          <p:cNvPr id="384" name="Google Shape;384;p54"/>
          <p:cNvSpPr txBox="1"/>
          <p:nvPr/>
        </p:nvSpPr>
        <p:spPr>
          <a:xfrm>
            <a:off x="1511300" y="2420937"/>
            <a:ext cx="5976937" cy="23082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radiation must be emitted, so it was expected that a continuous spectrum of light energy was being given off</a:t>
            </a:r>
            <a:endParaRPr/>
          </a:p>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because of radiation, the electron would lose energy and its orbit would decrease until it spiraled into the nucleus, destroying the atom</a:t>
            </a:r>
            <a:endParaRPr/>
          </a:p>
        </p:txBody>
      </p:sp>
      <p:sp>
        <p:nvSpPr>
          <p:cNvPr id="385" name="Google Shape;385;p54"/>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3">
                                            <p:txEl>
                                              <p:pRg end="0" st="0"/>
                                            </p:txEl>
                                          </p:spTgt>
                                        </p:tgtEl>
                                        <p:attrNameLst>
                                          <p:attrName>style.visibility</p:attrName>
                                        </p:attrNameLst>
                                      </p:cBhvr>
                                      <p:to>
                                        <p:strVal val="visible"/>
                                      </p:to>
                                    </p:set>
                                    <p:animEffect filter="fade" transition="in">
                                      <p:cBhvr>
                                        <p:cTn dur="500"/>
                                        <p:tgtEl>
                                          <p:spTgt spid="383">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84">
                                            <p:txEl>
                                              <p:pRg end="0" st="0"/>
                                            </p:txEl>
                                          </p:spTgt>
                                        </p:tgtEl>
                                        <p:attrNameLst>
                                          <p:attrName>style.visibility</p:attrName>
                                        </p:attrNameLst>
                                      </p:cBhvr>
                                      <p:to>
                                        <p:strVal val="visible"/>
                                      </p:to>
                                    </p:set>
                                    <p:animEffect filter="fade" transition="in">
                                      <p:cBhvr>
                                        <p:cTn dur="500"/>
                                        <p:tgtEl>
                                          <p:spTgt spid="384">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4">
                                            <p:txEl>
                                              <p:pRg end="1" st="1"/>
                                            </p:txEl>
                                          </p:spTgt>
                                        </p:tgtEl>
                                        <p:attrNameLst>
                                          <p:attrName>style.visibility</p:attrName>
                                        </p:attrNameLst>
                                      </p:cBhvr>
                                      <p:to>
                                        <p:strVal val="visible"/>
                                      </p:to>
                                    </p:set>
                                    <p:animEffect filter="fade" transition="in">
                                      <p:cBhvr>
                                        <p:cTn dur="500"/>
                                        <p:tgtEl>
                                          <p:spTgt spid="38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0" name="Shape 390"/>
        <p:cNvGrpSpPr/>
        <p:nvPr/>
      </p:nvGrpSpPr>
      <p:grpSpPr>
        <a:xfrm>
          <a:off x="0" y="0"/>
          <a:ext cx="0" cy="0"/>
          <a:chOff x="0" y="0"/>
          <a:chExt cx="0" cy="0"/>
        </a:xfrm>
      </p:grpSpPr>
      <p:sp>
        <p:nvSpPr>
          <p:cNvPr id="391" name="Google Shape;391;p55"/>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392" name="Google Shape;392;p55"/>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3.1</a:t>
            </a:r>
            <a:endParaRPr/>
          </a:p>
        </p:txBody>
      </p:sp>
      <p:sp>
        <p:nvSpPr>
          <p:cNvPr id="393" name="Google Shape;393;p55"/>
          <p:cNvSpPr txBox="1"/>
          <p:nvPr/>
        </p:nvSpPr>
        <p:spPr>
          <a:xfrm>
            <a:off x="684212" y="620712"/>
            <a:ext cx="7705725"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600" u="none">
                <a:solidFill>
                  <a:schemeClr val="accent2"/>
                </a:solidFill>
                <a:latin typeface="Times New Roman"/>
                <a:ea typeface="Times New Roman"/>
                <a:cs typeface="Times New Roman"/>
                <a:sym typeface="Times New Roman"/>
              </a:rPr>
              <a:t>Rethinking Atomic Structure Based on the Nature of Energy</a:t>
            </a:r>
            <a:endParaRPr/>
          </a:p>
        </p:txBody>
      </p:sp>
      <p:pic>
        <p:nvPicPr>
          <p:cNvPr descr="gr-12-button.jpg" id="394" name="Google Shape;394;p55"/>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395" name="Google Shape;395;p55"/>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396" name="Google Shape;396;p55"/>
          <p:cNvSpPr txBox="1"/>
          <p:nvPr/>
        </p:nvSpPr>
        <p:spPr>
          <a:xfrm>
            <a:off x="971550" y="1844675"/>
            <a:ext cx="7058025" cy="822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Light is one form of </a:t>
            </a:r>
            <a:r>
              <a:rPr b="1" i="0" lang="en-US" sz="2400" u="none">
                <a:solidFill>
                  <a:schemeClr val="dk1"/>
                </a:solidFill>
                <a:latin typeface="Times New Roman"/>
                <a:ea typeface="Times New Roman"/>
                <a:cs typeface="Times New Roman"/>
                <a:sym typeface="Times New Roman"/>
              </a:rPr>
              <a:t>electromagnetic radiation, </a:t>
            </a:r>
            <a:r>
              <a:rPr b="0" i="0" lang="en-US" sz="2400" u="none">
                <a:solidFill>
                  <a:schemeClr val="dk1"/>
                </a:solidFill>
                <a:latin typeface="Times New Roman"/>
                <a:ea typeface="Times New Roman"/>
                <a:cs typeface="Times New Roman"/>
                <a:sym typeface="Times New Roman"/>
              </a:rPr>
              <a:t>which</a:t>
            </a:r>
            <a:endParaRPr/>
          </a:p>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travels through space as waves</a:t>
            </a:r>
            <a:endParaRPr/>
          </a:p>
        </p:txBody>
      </p:sp>
      <p:sp>
        <p:nvSpPr>
          <p:cNvPr id="397" name="Google Shape;397;p55"/>
          <p:cNvSpPr txBox="1"/>
          <p:nvPr/>
        </p:nvSpPr>
        <p:spPr>
          <a:xfrm>
            <a:off x="3348037" y="4076700"/>
            <a:ext cx="18415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98" name="Google Shape;398;p55"/>
          <p:cNvSpPr txBox="1"/>
          <p:nvPr/>
        </p:nvSpPr>
        <p:spPr>
          <a:xfrm>
            <a:off x="1042987" y="2708275"/>
            <a:ext cx="7488237" cy="15700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Electromagnetic waves:</a:t>
            </a:r>
            <a:endParaRPr/>
          </a:p>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have </a:t>
            </a:r>
            <a:r>
              <a:rPr b="1" i="1" lang="en-US" sz="2400" u="none">
                <a:solidFill>
                  <a:schemeClr val="dk1"/>
                </a:solidFill>
                <a:latin typeface="Times New Roman"/>
                <a:ea typeface="Times New Roman"/>
                <a:cs typeface="Times New Roman"/>
                <a:sym typeface="Times New Roman"/>
              </a:rPr>
              <a:t>frequency</a:t>
            </a:r>
            <a:r>
              <a:rPr b="0" i="0" lang="en-US" sz="2400" u="none">
                <a:solidFill>
                  <a:schemeClr val="dk1"/>
                </a:solidFill>
                <a:latin typeface="Times New Roman"/>
                <a:ea typeface="Times New Roman"/>
                <a:cs typeface="Times New Roman"/>
                <a:sym typeface="Times New Roman"/>
              </a:rPr>
              <a:t>, </a:t>
            </a:r>
            <a:r>
              <a:rPr b="0" i="1" lang="en-US" sz="2400" u="none">
                <a:solidFill>
                  <a:schemeClr val="dk1"/>
                </a:solidFill>
                <a:latin typeface="Times New Roman"/>
                <a:ea typeface="Times New Roman"/>
                <a:cs typeface="Times New Roman"/>
                <a:sym typeface="Times New Roman"/>
              </a:rPr>
              <a:t>wavelength</a:t>
            </a:r>
            <a:r>
              <a:rPr b="0" i="0" lang="en-US" sz="2400" u="none">
                <a:solidFill>
                  <a:schemeClr val="dk1"/>
                </a:solidFill>
                <a:latin typeface="Times New Roman"/>
                <a:ea typeface="Times New Roman"/>
                <a:cs typeface="Times New Roman"/>
                <a:sym typeface="Times New Roman"/>
              </a:rPr>
              <a:t>, and </a:t>
            </a:r>
            <a:r>
              <a:rPr b="0" i="1" lang="en-US" sz="2400" u="none">
                <a:solidFill>
                  <a:schemeClr val="dk1"/>
                </a:solidFill>
                <a:latin typeface="Times New Roman"/>
                <a:ea typeface="Times New Roman"/>
                <a:cs typeface="Times New Roman"/>
                <a:sym typeface="Times New Roman"/>
              </a:rPr>
              <a:t>amplitude</a:t>
            </a:r>
            <a:endParaRPr/>
          </a:p>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interact with matter in discrete particles called </a:t>
            </a:r>
            <a:r>
              <a:rPr b="1" i="0" lang="en-US" sz="2400" u="none">
                <a:solidFill>
                  <a:schemeClr val="dk1"/>
                </a:solidFill>
                <a:latin typeface="Times New Roman"/>
                <a:ea typeface="Times New Roman"/>
                <a:cs typeface="Times New Roman"/>
                <a:sym typeface="Times New Roman"/>
              </a:rPr>
              <a:t>photons</a:t>
            </a:r>
            <a:endParaRPr/>
          </a:p>
          <a:p>
            <a:pPr indent="0" lvl="0" marL="0" marR="0" rtl="0" algn="l">
              <a:lnSpc>
                <a:spcPct val="100000"/>
              </a:lnSpc>
              <a:spcBef>
                <a:spcPts val="0"/>
              </a:spcBef>
              <a:spcAft>
                <a:spcPts val="0"/>
              </a:spcAft>
              <a:buNone/>
            </a:pPr>
            <a:r>
              <a:t/>
            </a:r>
            <a:endParaRPr b="1" i="0" sz="2400" u="none">
              <a:solidFill>
                <a:schemeClr val="dk1"/>
              </a:solidFill>
              <a:latin typeface="Times New Roman"/>
              <a:ea typeface="Times New Roman"/>
              <a:cs typeface="Times New Roman"/>
              <a:sym typeface="Times New Roman"/>
            </a:endParaRPr>
          </a:p>
        </p:txBody>
      </p:sp>
      <p:sp>
        <p:nvSpPr>
          <p:cNvPr id="399" name="Google Shape;399;p55"/>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pic>
        <p:nvPicPr>
          <p:cNvPr descr="D:\Pictures\Chem12\Ch03\Chem12_pg169_3-9a.png" id="400" name="Google Shape;400;p55"/>
          <p:cNvPicPr preferRelativeResize="0"/>
          <p:nvPr/>
        </p:nvPicPr>
        <p:blipFill rotWithShape="1">
          <a:blip r:embed="rId4">
            <a:alphaModFix/>
          </a:blip>
          <a:srcRect b="0" l="0" r="0" t="0"/>
          <a:stretch/>
        </p:blipFill>
        <p:spPr>
          <a:xfrm>
            <a:off x="1481137" y="4081462"/>
            <a:ext cx="6115050" cy="22272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6">
                                            <p:txEl>
                                              <p:pRg end="0" st="0"/>
                                            </p:txEl>
                                          </p:spTgt>
                                        </p:tgtEl>
                                        <p:attrNameLst>
                                          <p:attrName>style.visibility</p:attrName>
                                        </p:attrNameLst>
                                      </p:cBhvr>
                                      <p:to>
                                        <p:strVal val="visible"/>
                                      </p:to>
                                    </p:set>
                                    <p:animEffect filter="fade" transition="in">
                                      <p:cBhvr>
                                        <p:cTn dur="500"/>
                                        <p:tgtEl>
                                          <p:spTgt spid="39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6">
                                            <p:txEl>
                                              <p:pRg end="1" st="1"/>
                                            </p:txEl>
                                          </p:spTgt>
                                        </p:tgtEl>
                                        <p:attrNameLst>
                                          <p:attrName>style.visibility</p:attrName>
                                        </p:attrNameLst>
                                      </p:cBhvr>
                                      <p:to>
                                        <p:strVal val="visible"/>
                                      </p:to>
                                    </p:set>
                                    <p:animEffect filter="fade" transition="in">
                                      <p:cBhvr>
                                        <p:cTn dur="500"/>
                                        <p:tgtEl>
                                          <p:spTgt spid="396">
                                            <p:txEl>
                                              <p:pRg end="1" st="1"/>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98">
                                            <p:txEl>
                                              <p:pRg end="0" st="0"/>
                                            </p:txEl>
                                          </p:spTgt>
                                        </p:tgtEl>
                                        <p:attrNameLst>
                                          <p:attrName>style.visibility</p:attrName>
                                        </p:attrNameLst>
                                      </p:cBhvr>
                                      <p:to>
                                        <p:strVal val="visible"/>
                                      </p:to>
                                    </p:set>
                                    <p:animEffect filter="fade" transition="in">
                                      <p:cBhvr>
                                        <p:cTn dur="500"/>
                                        <p:tgtEl>
                                          <p:spTgt spid="398">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98">
                                            <p:txEl>
                                              <p:pRg end="1" st="1"/>
                                            </p:txEl>
                                          </p:spTgt>
                                        </p:tgtEl>
                                        <p:attrNameLst>
                                          <p:attrName>style.visibility</p:attrName>
                                        </p:attrNameLst>
                                      </p:cBhvr>
                                      <p:to>
                                        <p:strVal val="visible"/>
                                      </p:to>
                                    </p:set>
                                    <p:animEffect filter="fade" transition="in">
                                      <p:cBhvr>
                                        <p:cTn dur="500"/>
                                        <p:tgtEl>
                                          <p:spTgt spid="398">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98">
                                            <p:txEl>
                                              <p:pRg end="2" st="2"/>
                                            </p:txEl>
                                          </p:spTgt>
                                        </p:tgtEl>
                                        <p:attrNameLst>
                                          <p:attrName>style.visibility</p:attrName>
                                        </p:attrNameLst>
                                      </p:cBhvr>
                                      <p:to>
                                        <p:strVal val="visible"/>
                                      </p:to>
                                    </p:set>
                                    <p:animEffect filter="fade" transition="in">
                                      <p:cBhvr>
                                        <p:cTn dur="500"/>
                                        <p:tgtEl>
                                          <p:spTgt spid="398">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98">
                                            <p:txEl>
                                              <p:pRg end="3" st="3"/>
                                            </p:txEl>
                                          </p:spTgt>
                                        </p:tgtEl>
                                        <p:attrNameLst>
                                          <p:attrName>style.visibility</p:attrName>
                                        </p:attrNameLst>
                                      </p:cBhvr>
                                      <p:to>
                                        <p:strVal val="visible"/>
                                      </p:to>
                                    </p:set>
                                    <p:animEffect filter="fade" transition="in">
                                      <p:cBhvr>
                                        <p:cTn dur="500"/>
                                        <p:tgtEl>
                                          <p:spTgt spid="398">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4" name="Shape 404"/>
        <p:cNvGrpSpPr/>
        <p:nvPr/>
      </p:nvGrpSpPr>
      <p:grpSpPr>
        <a:xfrm>
          <a:off x="0" y="0"/>
          <a:ext cx="0" cy="0"/>
          <a:chOff x="0" y="0"/>
          <a:chExt cx="0" cy="0"/>
        </a:xfrm>
      </p:grpSpPr>
      <p:pic>
        <p:nvPicPr>
          <p:cNvPr descr="D:\Pictures\Chem12\Ch03\1.png" id="405" name="Google Shape;405;p56"/>
          <p:cNvPicPr preferRelativeResize="0"/>
          <p:nvPr/>
        </p:nvPicPr>
        <p:blipFill rotWithShape="1">
          <a:blip r:embed="rId3">
            <a:alphaModFix/>
          </a:blip>
          <a:srcRect b="0" l="0" r="0" t="0"/>
          <a:stretch/>
        </p:blipFill>
        <p:spPr>
          <a:xfrm>
            <a:off x="1116012" y="3789362"/>
            <a:ext cx="5099050" cy="2185987"/>
          </a:xfrm>
          <a:prstGeom prst="rect">
            <a:avLst/>
          </a:prstGeom>
          <a:noFill/>
          <a:ln>
            <a:noFill/>
          </a:ln>
        </p:spPr>
      </p:pic>
      <p:sp>
        <p:nvSpPr>
          <p:cNvPr id="406" name="Google Shape;406;p56"/>
          <p:cNvSpPr txBox="1"/>
          <p:nvPr/>
        </p:nvSpPr>
        <p:spPr>
          <a:xfrm>
            <a:off x="827087" y="1412875"/>
            <a:ext cx="7489825" cy="129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When atoms are excited due to absorption of energy, they emit light as they lose energy and return to a non-excited state.</a:t>
            </a:r>
            <a:endParaRPr/>
          </a:p>
        </p:txBody>
      </p:sp>
      <p:sp>
        <p:nvSpPr>
          <p:cNvPr id="407" name="Google Shape;407;p56"/>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408" name="Google Shape;408;p56"/>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3.1</a:t>
            </a:r>
            <a:endParaRPr/>
          </a:p>
        </p:txBody>
      </p:sp>
      <p:sp>
        <p:nvSpPr>
          <p:cNvPr id="409" name="Google Shape;409;p56"/>
          <p:cNvSpPr txBox="1"/>
          <p:nvPr/>
        </p:nvSpPr>
        <p:spPr>
          <a:xfrm>
            <a:off x="684212" y="620712"/>
            <a:ext cx="7705725"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600" u="none">
                <a:solidFill>
                  <a:schemeClr val="accent2"/>
                </a:solidFill>
                <a:latin typeface="Times New Roman"/>
                <a:ea typeface="Times New Roman"/>
                <a:cs typeface="Times New Roman"/>
                <a:sym typeface="Times New Roman"/>
              </a:rPr>
              <a:t>Atomic Spectra</a:t>
            </a:r>
            <a:endParaRPr/>
          </a:p>
        </p:txBody>
      </p:sp>
      <p:sp>
        <p:nvSpPr>
          <p:cNvPr id="410" name="Google Shape;410;p56"/>
          <p:cNvSpPr txBox="1"/>
          <p:nvPr/>
        </p:nvSpPr>
        <p:spPr>
          <a:xfrm>
            <a:off x="6442075" y="4005262"/>
            <a:ext cx="2233612" cy="730250"/>
          </a:xfrm>
          <a:prstGeom prst="rect">
            <a:avLst/>
          </a:prstGeom>
          <a:solidFill>
            <a:srgbClr val="9C9CDF">
              <a:alpha val="3254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Each element has a characteristic line spectrum. </a:t>
            </a:r>
            <a:endParaRPr/>
          </a:p>
        </p:txBody>
      </p:sp>
      <p:pic>
        <p:nvPicPr>
          <p:cNvPr descr="gr-12-button.jpg" id="411" name="Google Shape;411;p56"/>
          <p:cNvPicPr preferRelativeResize="0"/>
          <p:nvPr/>
        </p:nvPicPr>
        <p:blipFill rotWithShape="1">
          <a:blip r:embed="rId4">
            <a:alphaModFix/>
          </a:blip>
          <a:srcRect b="0" l="0" r="0" t="0"/>
          <a:stretch/>
        </p:blipFill>
        <p:spPr>
          <a:xfrm>
            <a:off x="184150" y="5943600"/>
            <a:ext cx="1035050" cy="269875"/>
          </a:xfrm>
          <a:prstGeom prst="rect">
            <a:avLst/>
          </a:prstGeom>
          <a:noFill/>
          <a:ln>
            <a:noFill/>
          </a:ln>
        </p:spPr>
      </p:pic>
      <p:sp>
        <p:nvSpPr>
          <p:cNvPr id="412" name="Google Shape;412;p56"/>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413" name="Google Shape;413;p56"/>
          <p:cNvSpPr txBox="1"/>
          <p:nvPr/>
        </p:nvSpPr>
        <p:spPr>
          <a:xfrm>
            <a:off x="817562" y="2636837"/>
            <a:ext cx="7499350" cy="8302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Atoms of each element emit light of particular wavelengths called a </a:t>
            </a:r>
            <a:r>
              <a:rPr b="1" i="0" lang="en-US" sz="2400" u="none">
                <a:solidFill>
                  <a:schemeClr val="dk1"/>
                </a:solidFill>
                <a:latin typeface="Times New Roman"/>
                <a:ea typeface="Times New Roman"/>
                <a:cs typeface="Times New Roman"/>
                <a:sym typeface="Times New Roman"/>
              </a:rPr>
              <a:t>line spectrum </a:t>
            </a:r>
            <a:r>
              <a:rPr b="0" i="0" lang="en-US" sz="2400" u="none">
                <a:solidFill>
                  <a:schemeClr val="dk1"/>
                </a:solidFill>
                <a:latin typeface="Times New Roman"/>
                <a:ea typeface="Times New Roman"/>
                <a:cs typeface="Times New Roman"/>
                <a:sym typeface="Times New Roman"/>
              </a:rPr>
              <a:t>or </a:t>
            </a:r>
            <a:r>
              <a:rPr b="1" i="0" lang="en-US" sz="2400" u="none">
                <a:solidFill>
                  <a:schemeClr val="dk1"/>
                </a:solidFill>
                <a:latin typeface="Times New Roman"/>
                <a:ea typeface="Times New Roman"/>
                <a:cs typeface="Times New Roman"/>
                <a:sym typeface="Times New Roman"/>
              </a:rPr>
              <a:t>emission spectrum</a:t>
            </a:r>
            <a:r>
              <a:rPr b="0" i="0" lang="en-US" sz="2400" u="none">
                <a:solidFill>
                  <a:schemeClr val="dk1"/>
                </a:solidFill>
                <a:latin typeface="Times New Roman"/>
                <a:ea typeface="Times New Roman"/>
                <a:cs typeface="Times New Roman"/>
                <a:sym typeface="Times New Roman"/>
              </a:rPr>
              <a:t>. </a:t>
            </a:r>
            <a:endParaRPr/>
          </a:p>
        </p:txBody>
      </p:sp>
      <p:sp>
        <p:nvSpPr>
          <p:cNvPr id="414" name="Google Shape;414;p56"/>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6">
                                            <p:txEl>
                                              <p:pRg end="0" st="0"/>
                                            </p:txEl>
                                          </p:spTgt>
                                        </p:tgtEl>
                                        <p:attrNameLst>
                                          <p:attrName>style.visibility</p:attrName>
                                        </p:attrNameLst>
                                      </p:cBhvr>
                                      <p:to>
                                        <p:strVal val="visible"/>
                                      </p:to>
                                    </p:set>
                                    <p:animEffect filter="fade" transition="in">
                                      <p:cBhvr>
                                        <p:cTn dur="500"/>
                                        <p:tgtEl>
                                          <p:spTgt spid="406">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13">
                                            <p:txEl>
                                              <p:pRg end="0" st="0"/>
                                            </p:txEl>
                                          </p:spTgt>
                                        </p:tgtEl>
                                        <p:attrNameLst>
                                          <p:attrName>style.visibility</p:attrName>
                                        </p:attrNameLst>
                                      </p:cBhvr>
                                      <p:to>
                                        <p:strVal val="visible"/>
                                      </p:to>
                                    </p:set>
                                    <p:animEffect filter="fade" transition="in">
                                      <p:cBhvr>
                                        <p:cTn dur="500"/>
                                        <p:tgtEl>
                                          <p:spTgt spid="41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8" name="Shape 418"/>
        <p:cNvGrpSpPr/>
        <p:nvPr/>
      </p:nvGrpSpPr>
      <p:grpSpPr>
        <a:xfrm>
          <a:off x="0" y="0"/>
          <a:ext cx="0" cy="0"/>
          <a:chOff x="0" y="0"/>
          <a:chExt cx="0" cy="0"/>
        </a:xfrm>
      </p:grpSpPr>
      <p:pic>
        <p:nvPicPr>
          <p:cNvPr descr="D:\Pictures\Chem12\Ch03\2.png" id="419" name="Google Shape;419;p57"/>
          <p:cNvPicPr preferRelativeResize="0"/>
          <p:nvPr/>
        </p:nvPicPr>
        <p:blipFill rotWithShape="1">
          <a:blip r:embed="rId3">
            <a:alphaModFix/>
          </a:blip>
          <a:srcRect b="0" l="0" r="0" t="0"/>
          <a:stretch/>
        </p:blipFill>
        <p:spPr>
          <a:xfrm>
            <a:off x="4159250" y="4565650"/>
            <a:ext cx="3292475" cy="1985962"/>
          </a:xfrm>
          <a:prstGeom prst="rect">
            <a:avLst/>
          </a:prstGeom>
          <a:noFill/>
          <a:ln>
            <a:noFill/>
          </a:ln>
        </p:spPr>
      </p:pic>
      <p:sp>
        <p:nvSpPr>
          <p:cNvPr id="420" name="Google Shape;420;p57"/>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421" name="Google Shape;421;p57"/>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3.1</a:t>
            </a:r>
            <a:endParaRPr/>
          </a:p>
        </p:txBody>
      </p:sp>
      <p:sp>
        <p:nvSpPr>
          <p:cNvPr id="422" name="Google Shape;422;p57"/>
          <p:cNvSpPr txBox="1"/>
          <p:nvPr/>
        </p:nvSpPr>
        <p:spPr>
          <a:xfrm>
            <a:off x="684212" y="620712"/>
            <a:ext cx="7705725"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600" u="none">
                <a:solidFill>
                  <a:schemeClr val="accent2"/>
                </a:solidFill>
                <a:latin typeface="Times New Roman"/>
                <a:ea typeface="Times New Roman"/>
                <a:cs typeface="Times New Roman"/>
                <a:sym typeface="Times New Roman"/>
              </a:rPr>
              <a:t>The Bohr Model of the Hydrogen Atom</a:t>
            </a:r>
            <a:endParaRPr/>
          </a:p>
        </p:txBody>
      </p:sp>
      <p:pic>
        <p:nvPicPr>
          <p:cNvPr descr="gr-12-button.jpg" id="423" name="Google Shape;423;p57"/>
          <p:cNvPicPr preferRelativeResize="0"/>
          <p:nvPr/>
        </p:nvPicPr>
        <p:blipFill rotWithShape="1">
          <a:blip r:embed="rId4">
            <a:alphaModFix/>
          </a:blip>
          <a:srcRect b="0" l="0" r="0" t="0"/>
          <a:stretch/>
        </p:blipFill>
        <p:spPr>
          <a:xfrm>
            <a:off x="184150" y="5943600"/>
            <a:ext cx="1035050" cy="269875"/>
          </a:xfrm>
          <a:prstGeom prst="rect">
            <a:avLst/>
          </a:prstGeom>
          <a:noFill/>
          <a:ln>
            <a:noFill/>
          </a:ln>
        </p:spPr>
      </p:pic>
      <p:sp>
        <p:nvSpPr>
          <p:cNvPr id="424" name="Google Shape;424;p57"/>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425" name="Google Shape;425;p57"/>
          <p:cNvSpPr txBox="1"/>
          <p:nvPr/>
        </p:nvSpPr>
        <p:spPr>
          <a:xfrm>
            <a:off x="971550" y="2349500"/>
            <a:ext cx="7489825" cy="2447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are in circular orbits</a:t>
            </a:r>
            <a:endParaRPr/>
          </a:p>
          <a:p>
            <a:pPr indent="-228600" lvl="0" marL="2286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can only exist in certain </a:t>
            </a:r>
            <a:r>
              <a:rPr b="0" i="0" lang="en-US" sz="2400" u="none">
                <a:solidFill>
                  <a:schemeClr val="dk1"/>
                </a:solidFill>
                <a:latin typeface="Times"/>
                <a:ea typeface="Times"/>
                <a:cs typeface="Times"/>
                <a:sym typeface="Times"/>
              </a:rPr>
              <a:t>“</a:t>
            </a:r>
            <a:r>
              <a:rPr b="0" i="0" lang="en-US" sz="2400" u="none">
                <a:solidFill>
                  <a:schemeClr val="dk1"/>
                </a:solidFill>
                <a:latin typeface="Times New Roman"/>
                <a:ea typeface="Times New Roman"/>
                <a:cs typeface="Times New Roman"/>
                <a:sym typeface="Times New Roman"/>
              </a:rPr>
              <a:t>allowed</a:t>
            </a:r>
            <a:r>
              <a:rPr b="0" i="0" lang="en-US" sz="2400" u="none">
                <a:solidFill>
                  <a:schemeClr val="dk1"/>
                </a:solidFill>
                <a:latin typeface="Times"/>
                <a:ea typeface="Times"/>
                <a:cs typeface="Times"/>
                <a:sym typeface="Times"/>
              </a:rPr>
              <a:t>”</a:t>
            </a:r>
            <a:r>
              <a:rPr b="0" i="0" lang="en-US" sz="2400" u="none">
                <a:solidFill>
                  <a:schemeClr val="dk1"/>
                </a:solidFill>
                <a:latin typeface="Times New Roman"/>
                <a:ea typeface="Times New Roman"/>
                <a:cs typeface="Times New Roman"/>
                <a:sym typeface="Times New Roman"/>
              </a:rPr>
              <a:t> orbits or energy levels (energy of electrons is </a:t>
            </a:r>
            <a:r>
              <a:rPr b="0" i="1" lang="en-US" sz="2400" u="none">
                <a:solidFill>
                  <a:schemeClr val="dk1"/>
                </a:solidFill>
                <a:latin typeface="Times New Roman"/>
                <a:ea typeface="Times New Roman"/>
                <a:cs typeface="Times New Roman"/>
                <a:sym typeface="Times New Roman"/>
              </a:rPr>
              <a:t>quantized</a:t>
            </a:r>
            <a:r>
              <a:rPr b="0" i="0" lang="en-US" sz="2400" u="none">
                <a:solidFill>
                  <a:schemeClr val="dk1"/>
                </a:solidFill>
                <a:latin typeface="Times New Roman"/>
                <a:ea typeface="Times New Roman"/>
                <a:cs typeface="Times New Roman"/>
                <a:sym typeface="Times New Roman"/>
              </a:rPr>
              <a:t>)</a:t>
            </a:r>
            <a:endParaRPr/>
          </a:p>
          <a:p>
            <a:pPr indent="-228600" lvl="0" marL="2286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do not radiate energy while in one orbit</a:t>
            </a:r>
            <a:endParaRPr/>
          </a:p>
          <a:p>
            <a:pPr indent="-228600" lvl="0" marL="2286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can jump between orbits by gaining or losing a specific amount of energy</a:t>
            </a:r>
            <a:endParaRPr/>
          </a:p>
        </p:txBody>
      </p:sp>
      <p:sp>
        <p:nvSpPr>
          <p:cNvPr id="426" name="Google Shape;426;p57"/>
          <p:cNvSpPr txBox="1"/>
          <p:nvPr/>
        </p:nvSpPr>
        <p:spPr>
          <a:xfrm>
            <a:off x="950912" y="1287462"/>
            <a:ext cx="18415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427" name="Google Shape;427;p57"/>
          <p:cNvSpPr txBox="1"/>
          <p:nvPr/>
        </p:nvSpPr>
        <p:spPr>
          <a:xfrm>
            <a:off x="889000" y="1484312"/>
            <a:ext cx="7221537" cy="8302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Niels Bohr set out to explain the stability of the </a:t>
            </a:r>
            <a:r>
              <a:rPr b="1" i="0" lang="en-US" sz="2400" u="none">
                <a:solidFill>
                  <a:schemeClr val="dk1"/>
                </a:solidFill>
                <a:latin typeface="Times New Roman"/>
                <a:ea typeface="Times New Roman"/>
                <a:cs typeface="Times New Roman"/>
                <a:sym typeface="Times New Roman"/>
              </a:rPr>
              <a:t>nuclear</a:t>
            </a:r>
            <a:r>
              <a:rPr b="0" i="0" lang="en-US" sz="2400" u="none">
                <a:solidFill>
                  <a:schemeClr val="dk1"/>
                </a:solidFill>
                <a:latin typeface="Times New Roman"/>
                <a:ea typeface="Times New Roman"/>
                <a:cs typeface="Times New Roman"/>
                <a:sym typeface="Times New Roman"/>
              </a:rPr>
              <a:t> </a:t>
            </a:r>
            <a:r>
              <a:rPr b="1" i="0" lang="en-US" sz="2400" u="none">
                <a:solidFill>
                  <a:schemeClr val="dk1"/>
                </a:solidFill>
                <a:latin typeface="Times New Roman"/>
                <a:ea typeface="Times New Roman"/>
                <a:cs typeface="Times New Roman"/>
                <a:sym typeface="Times New Roman"/>
              </a:rPr>
              <a:t>model</a:t>
            </a:r>
            <a:r>
              <a:rPr b="0" i="0" lang="en-US" sz="2400" u="none">
                <a:solidFill>
                  <a:schemeClr val="dk1"/>
                </a:solidFill>
                <a:latin typeface="Times New Roman"/>
                <a:ea typeface="Times New Roman"/>
                <a:cs typeface="Times New Roman"/>
                <a:sym typeface="Times New Roman"/>
              </a:rPr>
              <a:t> of the atom. In this model, electrons</a:t>
            </a:r>
            <a:endParaRPr/>
          </a:p>
        </p:txBody>
      </p:sp>
      <p:sp>
        <p:nvSpPr>
          <p:cNvPr id="428" name="Google Shape;428;p57"/>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7">
                                            <p:txEl>
                                              <p:pRg end="0" st="0"/>
                                            </p:txEl>
                                          </p:spTgt>
                                        </p:tgtEl>
                                        <p:attrNameLst>
                                          <p:attrName>style.visibility</p:attrName>
                                        </p:attrNameLst>
                                      </p:cBhvr>
                                      <p:to>
                                        <p:strVal val="visible"/>
                                      </p:to>
                                    </p:set>
                                    <p:animEffect filter="fade" transition="in">
                                      <p:cBhvr>
                                        <p:cTn dur="500"/>
                                        <p:tgtEl>
                                          <p:spTgt spid="427">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25">
                                            <p:txEl>
                                              <p:pRg end="0" st="0"/>
                                            </p:txEl>
                                          </p:spTgt>
                                        </p:tgtEl>
                                        <p:attrNameLst>
                                          <p:attrName>style.visibility</p:attrName>
                                        </p:attrNameLst>
                                      </p:cBhvr>
                                      <p:to>
                                        <p:strVal val="visible"/>
                                      </p:to>
                                    </p:set>
                                    <p:animEffect filter="fade" transition="in">
                                      <p:cBhvr>
                                        <p:cTn dur="500"/>
                                        <p:tgtEl>
                                          <p:spTgt spid="425">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5">
                                            <p:txEl>
                                              <p:pRg end="1" st="1"/>
                                            </p:txEl>
                                          </p:spTgt>
                                        </p:tgtEl>
                                        <p:attrNameLst>
                                          <p:attrName>style.visibility</p:attrName>
                                        </p:attrNameLst>
                                      </p:cBhvr>
                                      <p:to>
                                        <p:strVal val="visible"/>
                                      </p:to>
                                    </p:set>
                                    <p:animEffect filter="fade" transition="in">
                                      <p:cBhvr>
                                        <p:cTn dur="500"/>
                                        <p:tgtEl>
                                          <p:spTgt spid="425">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25">
                                            <p:txEl>
                                              <p:pRg end="2" st="2"/>
                                            </p:txEl>
                                          </p:spTgt>
                                        </p:tgtEl>
                                        <p:attrNameLst>
                                          <p:attrName>style.visibility</p:attrName>
                                        </p:attrNameLst>
                                      </p:cBhvr>
                                      <p:to>
                                        <p:strVal val="visible"/>
                                      </p:to>
                                    </p:set>
                                    <p:animEffect filter="fade" transition="in">
                                      <p:cBhvr>
                                        <p:cTn dur="500"/>
                                        <p:tgtEl>
                                          <p:spTgt spid="425">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25">
                                            <p:txEl>
                                              <p:pRg end="3" st="3"/>
                                            </p:txEl>
                                          </p:spTgt>
                                        </p:tgtEl>
                                        <p:attrNameLst>
                                          <p:attrName>style.visibility</p:attrName>
                                        </p:attrNameLst>
                                      </p:cBhvr>
                                      <p:to>
                                        <p:strVal val="visible"/>
                                      </p:to>
                                    </p:set>
                                    <p:animEffect filter="fade" transition="in">
                                      <p:cBhvr>
                                        <p:cTn dur="500"/>
                                        <p:tgtEl>
                                          <p:spTgt spid="425">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500"/>
                                        <p:tgtEl>
                                          <p:spTgt spid="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3" name="Shape 433"/>
        <p:cNvGrpSpPr/>
        <p:nvPr/>
      </p:nvGrpSpPr>
      <p:grpSpPr>
        <a:xfrm>
          <a:off x="0" y="0"/>
          <a:ext cx="0" cy="0"/>
          <a:chOff x="0" y="0"/>
          <a:chExt cx="0" cy="0"/>
        </a:xfrm>
      </p:grpSpPr>
      <p:pic>
        <p:nvPicPr>
          <p:cNvPr descr="D:\Pictures\Chem12\Ch03\CHEM12_pg172_3-12.png" id="434" name="Google Shape;434;p58"/>
          <p:cNvPicPr preferRelativeResize="0"/>
          <p:nvPr/>
        </p:nvPicPr>
        <p:blipFill rotWithShape="1">
          <a:blip r:embed="rId3">
            <a:alphaModFix/>
          </a:blip>
          <a:srcRect b="0" l="0" r="0" t="0"/>
          <a:stretch/>
        </p:blipFill>
        <p:spPr>
          <a:xfrm>
            <a:off x="4362450" y="3284537"/>
            <a:ext cx="4457700" cy="3024187"/>
          </a:xfrm>
          <a:prstGeom prst="rect">
            <a:avLst/>
          </a:prstGeom>
          <a:noFill/>
          <a:ln>
            <a:noFill/>
          </a:ln>
        </p:spPr>
      </p:pic>
      <p:sp>
        <p:nvSpPr>
          <p:cNvPr id="435" name="Google Shape;435;p58"/>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436" name="Google Shape;436;p58"/>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3.1</a:t>
            </a:r>
            <a:endParaRPr/>
          </a:p>
        </p:txBody>
      </p:sp>
      <p:sp>
        <p:nvSpPr>
          <p:cNvPr id="437" name="Google Shape;437;p58"/>
          <p:cNvSpPr txBox="1"/>
          <p:nvPr/>
        </p:nvSpPr>
        <p:spPr>
          <a:xfrm>
            <a:off x="684212" y="620712"/>
            <a:ext cx="7705725"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200" u="none">
                <a:solidFill>
                  <a:schemeClr val="accent2"/>
                </a:solidFill>
                <a:latin typeface="Times New Roman"/>
                <a:ea typeface="Times New Roman"/>
                <a:cs typeface="Times New Roman"/>
                <a:sym typeface="Times New Roman"/>
              </a:rPr>
              <a:t>Bohr</a:t>
            </a:r>
            <a:r>
              <a:rPr b="0" i="0" lang="en-US" sz="3200" u="none">
                <a:solidFill>
                  <a:schemeClr val="accent2"/>
                </a:solidFill>
                <a:latin typeface="Times"/>
                <a:ea typeface="Times"/>
                <a:cs typeface="Times"/>
                <a:sym typeface="Times"/>
              </a:rPr>
              <a:t>’</a:t>
            </a:r>
            <a:r>
              <a:rPr b="0" i="0" lang="en-US" sz="3200" u="none">
                <a:solidFill>
                  <a:schemeClr val="accent2"/>
                </a:solidFill>
                <a:latin typeface="Times New Roman"/>
                <a:ea typeface="Times New Roman"/>
                <a:cs typeface="Times New Roman"/>
                <a:sym typeface="Times New Roman"/>
              </a:rPr>
              <a:t>s Atomic Model Explains the Line Spectrum of Hydrogen</a:t>
            </a:r>
            <a:endParaRPr/>
          </a:p>
        </p:txBody>
      </p:sp>
      <p:pic>
        <p:nvPicPr>
          <p:cNvPr descr="gr-12-button.jpg" id="438" name="Google Shape;438;p58"/>
          <p:cNvPicPr preferRelativeResize="0"/>
          <p:nvPr/>
        </p:nvPicPr>
        <p:blipFill rotWithShape="1">
          <a:blip r:embed="rId4">
            <a:alphaModFix/>
          </a:blip>
          <a:srcRect b="0" l="0" r="0" t="0"/>
          <a:stretch/>
        </p:blipFill>
        <p:spPr>
          <a:xfrm>
            <a:off x="184150" y="5943600"/>
            <a:ext cx="1035050" cy="269875"/>
          </a:xfrm>
          <a:prstGeom prst="rect">
            <a:avLst/>
          </a:prstGeom>
          <a:noFill/>
          <a:ln>
            <a:noFill/>
          </a:ln>
        </p:spPr>
      </p:pic>
      <p:sp>
        <p:nvSpPr>
          <p:cNvPr id="439" name="Google Shape;439;p58"/>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440" name="Google Shape;440;p58"/>
          <p:cNvSpPr txBox="1"/>
          <p:nvPr/>
        </p:nvSpPr>
        <p:spPr>
          <a:xfrm>
            <a:off x="755650" y="1773237"/>
            <a:ext cx="7777162" cy="18002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Calculated wavelengths of the possible energies of photons that could be emitted from an excited hydrogen atom (transitions from </a:t>
            </a:r>
            <a:r>
              <a:rPr b="0" i="1" lang="en-US" sz="2400" u="none">
                <a:solidFill>
                  <a:schemeClr val="dk1"/>
                </a:solidFill>
                <a:latin typeface="Times New Roman"/>
                <a:ea typeface="Times New Roman"/>
                <a:cs typeface="Times New Roman"/>
                <a:sym typeface="Times New Roman"/>
              </a:rPr>
              <a:t>n</a:t>
            </a:r>
            <a:r>
              <a:rPr b="0" i="0" lang="en-US" sz="2400" u="none">
                <a:solidFill>
                  <a:schemeClr val="dk1"/>
                </a:solidFill>
                <a:latin typeface="Times New Roman"/>
                <a:ea typeface="Times New Roman"/>
                <a:cs typeface="Times New Roman"/>
                <a:sym typeface="Times New Roman"/>
              </a:rPr>
              <a:t> = 6, 5, 4, and 3 to </a:t>
            </a:r>
            <a:r>
              <a:rPr b="0" i="1" lang="en-US" sz="2400" u="none">
                <a:solidFill>
                  <a:schemeClr val="dk1"/>
                </a:solidFill>
                <a:latin typeface="Times New Roman"/>
                <a:ea typeface="Times New Roman"/>
                <a:cs typeface="Times New Roman"/>
                <a:sym typeface="Times New Roman"/>
              </a:rPr>
              <a:t>n</a:t>
            </a:r>
            <a:r>
              <a:rPr b="0" i="0" lang="en-US" sz="2400" u="none">
                <a:solidFill>
                  <a:schemeClr val="dk1"/>
                </a:solidFill>
                <a:latin typeface="Times New Roman"/>
                <a:ea typeface="Times New Roman"/>
                <a:cs typeface="Times New Roman"/>
                <a:sym typeface="Times New Roman"/>
              </a:rPr>
              <a:t> = 2) corresponded with hydrogen</a:t>
            </a:r>
            <a:r>
              <a:rPr b="0" i="0" lang="en-US" sz="2400" u="none">
                <a:solidFill>
                  <a:schemeClr val="dk1"/>
                </a:solidFill>
                <a:latin typeface="Times"/>
                <a:ea typeface="Times"/>
                <a:cs typeface="Times"/>
                <a:sym typeface="Times"/>
              </a:rPr>
              <a:t>’</a:t>
            </a:r>
            <a:r>
              <a:rPr b="0" i="0" lang="en-US" sz="2400" u="none">
                <a:solidFill>
                  <a:schemeClr val="dk1"/>
                </a:solidFill>
                <a:latin typeface="Times New Roman"/>
                <a:ea typeface="Times New Roman"/>
                <a:cs typeface="Times New Roman"/>
                <a:sym typeface="Times New Roman"/>
              </a:rPr>
              <a:t>s visible line spectrum</a:t>
            </a:r>
            <a:endParaRPr/>
          </a:p>
        </p:txBody>
      </p:sp>
      <p:sp>
        <p:nvSpPr>
          <p:cNvPr id="441" name="Google Shape;441;p58"/>
          <p:cNvSpPr txBox="1"/>
          <p:nvPr/>
        </p:nvSpPr>
        <p:spPr>
          <a:xfrm>
            <a:off x="898525" y="4149725"/>
            <a:ext cx="7489825" cy="86518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Font typeface="Times New Roman"/>
              <a:buNone/>
            </a:pPr>
            <a:r>
              <a:rPr b="1" i="0" lang="en-US" sz="2400" u="none">
                <a:solidFill>
                  <a:schemeClr val="dk1"/>
                </a:solidFill>
                <a:latin typeface="Times New Roman"/>
                <a:ea typeface="Times New Roman"/>
                <a:cs typeface="Times New Roman"/>
                <a:sym typeface="Times New Roman"/>
              </a:rPr>
              <a:t>Limitations</a:t>
            </a:r>
            <a:endParaRPr/>
          </a:p>
          <a:p>
            <a:pPr indent="-228600" lvl="0" marL="2286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could only explain                                                                     single-electron systems                                                                 (H, He</a:t>
            </a:r>
            <a:r>
              <a:rPr b="0" baseline="30000" i="0" lang="en-US" sz="2400" u="none">
                <a:solidFill>
                  <a:schemeClr val="dk1"/>
                </a:solidFill>
                <a:latin typeface="Times New Roman"/>
                <a:ea typeface="Times New Roman"/>
                <a:cs typeface="Times New Roman"/>
                <a:sym typeface="Times New Roman"/>
              </a:rPr>
              <a:t>+</a:t>
            </a:r>
            <a:r>
              <a:rPr b="0" i="0" lang="en-US" sz="2400" u="none">
                <a:solidFill>
                  <a:schemeClr val="dk1"/>
                </a:solidFill>
                <a:latin typeface="Times New Roman"/>
                <a:ea typeface="Times New Roman"/>
                <a:cs typeface="Times New Roman"/>
                <a:sym typeface="Times New Roman"/>
              </a:rPr>
              <a:t>, Li</a:t>
            </a:r>
            <a:r>
              <a:rPr b="0" baseline="30000" i="0" lang="en-US" sz="2400" u="none">
                <a:solidFill>
                  <a:schemeClr val="dk1"/>
                </a:solidFill>
                <a:latin typeface="Times New Roman"/>
                <a:ea typeface="Times New Roman"/>
                <a:cs typeface="Times New Roman"/>
                <a:sym typeface="Times New Roman"/>
              </a:rPr>
              <a:t>2+)</a:t>
            </a:r>
            <a:endParaRPr/>
          </a:p>
        </p:txBody>
      </p:sp>
      <p:sp>
        <p:nvSpPr>
          <p:cNvPr id="442" name="Google Shape;442;p58"/>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0">
                                            <p:txEl>
                                              <p:pRg end="0" st="0"/>
                                            </p:txEl>
                                          </p:spTgt>
                                        </p:tgtEl>
                                        <p:attrNameLst>
                                          <p:attrName>style.visibility</p:attrName>
                                        </p:attrNameLst>
                                      </p:cBhvr>
                                      <p:to>
                                        <p:strVal val="visible"/>
                                      </p:to>
                                    </p:set>
                                    <p:animEffect filter="fade" transition="in">
                                      <p:cBhvr>
                                        <p:cTn dur="500"/>
                                        <p:tgtEl>
                                          <p:spTgt spid="440">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41">
                                            <p:txEl>
                                              <p:pRg end="0" st="0"/>
                                            </p:txEl>
                                          </p:spTgt>
                                        </p:tgtEl>
                                        <p:attrNameLst>
                                          <p:attrName>style.visibility</p:attrName>
                                        </p:attrNameLst>
                                      </p:cBhvr>
                                      <p:to>
                                        <p:strVal val="visible"/>
                                      </p:to>
                                    </p:set>
                                    <p:animEffect filter="fade" transition="in">
                                      <p:cBhvr>
                                        <p:cTn dur="500"/>
                                        <p:tgtEl>
                                          <p:spTgt spid="441">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41">
                                            <p:txEl>
                                              <p:pRg end="1" st="1"/>
                                            </p:txEl>
                                          </p:spTgt>
                                        </p:tgtEl>
                                        <p:attrNameLst>
                                          <p:attrName>style.visibility</p:attrName>
                                        </p:attrNameLst>
                                      </p:cBhvr>
                                      <p:to>
                                        <p:strVal val="visible"/>
                                      </p:to>
                                    </p:set>
                                    <p:animEffect filter="fade" transition="in">
                                      <p:cBhvr>
                                        <p:cTn dur="500"/>
                                        <p:tgtEl>
                                          <p:spTgt spid="441">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6" name="Shape 446"/>
        <p:cNvGrpSpPr/>
        <p:nvPr/>
      </p:nvGrpSpPr>
      <p:grpSpPr>
        <a:xfrm>
          <a:off x="0" y="0"/>
          <a:ext cx="0" cy="0"/>
          <a:chOff x="0" y="0"/>
          <a:chExt cx="0" cy="0"/>
        </a:xfrm>
      </p:grpSpPr>
      <p:sp>
        <p:nvSpPr>
          <p:cNvPr id="447" name="Google Shape;447;p59"/>
          <p:cNvSpPr txBox="1"/>
          <p:nvPr/>
        </p:nvSpPr>
        <p:spPr>
          <a:xfrm>
            <a:off x="684212" y="692150"/>
            <a:ext cx="7772400" cy="9366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600" u="none">
                <a:solidFill>
                  <a:schemeClr val="accent2"/>
                </a:solidFill>
                <a:latin typeface="Times New Roman"/>
                <a:ea typeface="Times New Roman"/>
                <a:cs typeface="Times New Roman"/>
                <a:sym typeface="Times New Roman"/>
              </a:rPr>
              <a:t>Section 3.1 Review</a:t>
            </a:r>
            <a:endParaRPr/>
          </a:p>
        </p:txBody>
      </p:sp>
      <p:sp>
        <p:nvSpPr>
          <p:cNvPr id="448" name="Google Shape;448;p59"/>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449" name="Google Shape;449;p59"/>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3.1</a:t>
            </a:r>
            <a:endParaRPr/>
          </a:p>
        </p:txBody>
      </p:sp>
      <p:pic>
        <p:nvPicPr>
          <p:cNvPr descr="gr-12-button.jpg" id="450" name="Google Shape;450;p59"/>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451" name="Google Shape;451;p59"/>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452" name="Google Shape;452;p59"/>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pic>
        <p:nvPicPr>
          <p:cNvPr descr="D:\Pictures\Chem12\Ch03\3.1review.png" id="453" name="Google Shape;453;p59"/>
          <p:cNvPicPr preferRelativeResize="0"/>
          <p:nvPr/>
        </p:nvPicPr>
        <p:blipFill rotWithShape="1">
          <a:blip r:embed="rId4">
            <a:alphaModFix/>
          </a:blip>
          <a:srcRect b="0" l="0" r="0" t="0"/>
          <a:stretch/>
        </p:blipFill>
        <p:spPr>
          <a:xfrm>
            <a:off x="250825" y="1625600"/>
            <a:ext cx="8605837" cy="3848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500"/>
                                        <p:tgtEl>
                                          <p:spTgt spid="4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7" name="Shape 457"/>
        <p:cNvGrpSpPr/>
        <p:nvPr/>
      </p:nvGrpSpPr>
      <p:grpSpPr>
        <a:xfrm>
          <a:off x="0" y="0"/>
          <a:ext cx="0" cy="0"/>
          <a:chOff x="0" y="0"/>
          <a:chExt cx="0" cy="0"/>
        </a:xfrm>
      </p:grpSpPr>
      <p:sp>
        <p:nvSpPr>
          <p:cNvPr id="458" name="Google Shape;458;p60"/>
          <p:cNvSpPr txBox="1"/>
          <p:nvPr/>
        </p:nvSpPr>
        <p:spPr>
          <a:xfrm>
            <a:off x="684212" y="1484312"/>
            <a:ext cx="7489825" cy="9366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Today</a:t>
            </a:r>
            <a:r>
              <a:rPr b="0" i="0" lang="en-US" sz="2400" u="none">
                <a:solidFill>
                  <a:schemeClr val="dk1"/>
                </a:solidFill>
                <a:latin typeface="Times"/>
                <a:ea typeface="Times"/>
                <a:cs typeface="Times"/>
                <a:sym typeface="Times"/>
              </a:rPr>
              <a:t>’</a:t>
            </a:r>
            <a:r>
              <a:rPr b="0" i="0" lang="en-US" sz="2400" u="none">
                <a:solidFill>
                  <a:schemeClr val="dk1"/>
                </a:solidFill>
                <a:latin typeface="Times New Roman"/>
                <a:ea typeface="Times New Roman"/>
                <a:cs typeface="Times New Roman"/>
                <a:sym typeface="Times New Roman"/>
              </a:rPr>
              <a:t>s </a:t>
            </a:r>
            <a:r>
              <a:rPr b="1" i="0" lang="en-US" sz="2400" u="none">
                <a:solidFill>
                  <a:schemeClr val="dk1"/>
                </a:solidFill>
                <a:latin typeface="Times New Roman"/>
                <a:ea typeface="Times New Roman"/>
                <a:cs typeface="Times New Roman"/>
                <a:sym typeface="Times New Roman"/>
              </a:rPr>
              <a:t>quantum mechanical model of the atom </a:t>
            </a:r>
            <a:r>
              <a:rPr b="0" i="0" lang="en-US" sz="2400" u="none">
                <a:solidFill>
                  <a:schemeClr val="dk1"/>
                </a:solidFill>
                <a:latin typeface="Times New Roman"/>
                <a:ea typeface="Times New Roman"/>
                <a:cs typeface="Times New Roman"/>
                <a:sym typeface="Times New Roman"/>
              </a:rPr>
              <a:t>incorporates the wave properties of electrons.</a:t>
            </a:r>
            <a:endParaRPr/>
          </a:p>
          <a:p>
            <a:pPr indent="0" lvl="0" marL="0" marR="0" rtl="0" algn="l">
              <a:lnSpc>
                <a:spcPct val="100000"/>
              </a:lnSpc>
              <a:spcBef>
                <a:spcPts val="480"/>
              </a:spcBef>
              <a:spcAft>
                <a:spcPts val="0"/>
              </a:spcAft>
              <a:buClr>
                <a:schemeClr val="dk1"/>
              </a:buClr>
              <a:buFont typeface="Arial"/>
              <a:buNone/>
            </a:pPr>
            <a:r>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59" name="Google Shape;459;p60"/>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460" name="Google Shape;460;p60"/>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3.2</a:t>
            </a:r>
            <a:endParaRPr/>
          </a:p>
        </p:txBody>
      </p:sp>
      <p:sp>
        <p:nvSpPr>
          <p:cNvPr id="461" name="Google Shape;461;p60"/>
          <p:cNvSpPr txBox="1"/>
          <p:nvPr/>
        </p:nvSpPr>
        <p:spPr>
          <a:xfrm>
            <a:off x="468312" y="620712"/>
            <a:ext cx="82804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200" u="none">
                <a:solidFill>
                  <a:schemeClr val="accent2"/>
                </a:solidFill>
                <a:latin typeface="Times New Roman"/>
                <a:ea typeface="Times New Roman"/>
                <a:cs typeface="Times New Roman"/>
                <a:sym typeface="Times New Roman"/>
              </a:rPr>
              <a:t>3.2 The Quantum Mechanical Model of the Atom</a:t>
            </a:r>
            <a:endParaRPr/>
          </a:p>
        </p:txBody>
      </p:sp>
      <p:sp>
        <p:nvSpPr>
          <p:cNvPr id="462" name="Google Shape;462;p60"/>
          <p:cNvSpPr txBox="1"/>
          <p:nvPr/>
        </p:nvSpPr>
        <p:spPr>
          <a:xfrm>
            <a:off x="4932362" y="4868862"/>
            <a:ext cx="2233612" cy="730250"/>
          </a:xfrm>
          <a:prstGeom prst="rect">
            <a:avLst/>
          </a:prstGeom>
          <a:solidFill>
            <a:srgbClr val="9C9CDF">
              <a:alpha val="3254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An electron density diagram represents an atomic orbital.</a:t>
            </a:r>
            <a:endParaRPr/>
          </a:p>
        </p:txBody>
      </p:sp>
      <p:pic>
        <p:nvPicPr>
          <p:cNvPr descr="gr-12-button.jpg" id="463" name="Google Shape;463;p60"/>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464" name="Google Shape;464;p60"/>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465" name="Google Shape;465;p60"/>
          <p:cNvSpPr txBox="1"/>
          <p:nvPr/>
        </p:nvSpPr>
        <p:spPr>
          <a:xfrm>
            <a:off x="684212" y="2492375"/>
            <a:ext cx="7200900" cy="1570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Wave functions, initially described by Erwin Schrodinger, represent a region in space around a nucleus where an electron will be found. This region of space is called an </a:t>
            </a:r>
            <a:r>
              <a:rPr b="1" i="0" lang="en-US" sz="2400" u="none">
                <a:solidFill>
                  <a:schemeClr val="dk1"/>
                </a:solidFill>
                <a:latin typeface="Times New Roman"/>
                <a:ea typeface="Times New Roman"/>
                <a:cs typeface="Times New Roman"/>
                <a:sym typeface="Times New Roman"/>
              </a:rPr>
              <a:t>atomic orbital</a:t>
            </a:r>
            <a:endParaRPr/>
          </a:p>
        </p:txBody>
      </p:sp>
      <p:sp>
        <p:nvSpPr>
          <p:cNvPr id="466" name="Google Shape;466;p60"/>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pic>
        <p:nvPicPr>
          <p:cNvPr descr="D:\Pictures\Chem12\Ch03\CHEM12_pg175_3-13a.png" id="467" name="Google Shape;467;p60"/>
          <p:cNvPicPr preferRelativeResize="0"/>
          <p:nvPr/>
        </p:nvPicPr>
        <p:blipFill rotWithShape="1">
          <a:blip r:embed="rId4">
            <a:alphaModFix/>
          </a:blip>
          <a:srcRect b="0" l="0" r="0" t="0"/>
          <a:stretch/>
        </p:blipFill>
        <p:spPr>
          <a:xfrm>
            <a:off x="2411412" y="4149725"/>
            <a:ext cx="2343150" cy="23415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8">
                                            <p:txEl>
                                              <p:pRg end="0" st="0"/>
                                            </p:txEl>
                                          </p:spTgt>
                                        </p:tgtEl>
                                        <p:attrNameLst>
                                          <p:attrName>style.visibility</p:attrName>
                                        </p:attrNameLst>
                                      </p:cBhvr>
                                      <p:to>
                                        <p:strVal val="visible"/>
                                      </p:to>
                                    </p:set>
                                    <p:animEffect filter="fade" transition="in">
                                      <p:cBhvr>
                                        <p:cTn dur="500"/>
                                        <p:tgtEl>
                                          <p:spTgt spid="45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8">
                                            <p:txEl>
                                              <p:pRg end="1" st="1"/>
                                            </p:txEl>
                                          </p:spTgt>
                                        </p:tgtEl>
                                        <p:attrNameLst>
                                          <p:attrName>style.visibility</p:attrName>
                                        </p:attrNameLst>
                                      </p:cBhvr>
                                      <p:to>
                                        <p:strVal val="visible"/>
                                      </p:to>
                                    </p:set>
                                    <p:animEffect filter="fade" transition="in">
                                      <p:cBhvr>
                                        <p:cTn dur="500"/>
                                        <p:tgtEl>
                                          <p:spTgt spid="45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8">
                                            <p:txEl>
                                              <p:pRg end="2" st="2"/>
                                            </p:txEl>
                                          </p:spTgt>
                                        </p:tgtEl>
                                        <p:attrNameLst>
                                          <p:attrName>style.visibility</p:attrName>
                                        </p:attrNameLst>
                                      </p:cBhvr>
                                      <p:to>
                                        <p:strVal val="visible"/>
                                      </p:to>
                                    </p:set>
                                    <p:animEffect filter="fade" transition="in">
                                      <p:cBhvr>
                                        <p:cTn dur="500"/>
                                        <p:tgtEl>
                                          <p:spTgt spid="458">
                                            <p:txEl>
                                              <p:pRg end="2" st="2"/>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65">
                                            <p:txEl>
                                              <p:pRg end="0" st="0"/>
                                            </p:txEl>
                                          </p:spTgt>
                                        </p:tgtEl>
                                        <p:attrNameLst>
                                          <p:attrName>style.visibility</p:attrName>
                                        </p:attrNameLst>
                                      </p:cBhvr>
                                      <p:to>
                                        <p:strVal val="visible"/>
                                      </p:to>
                                    </p:set>
                                    <p:animEffect filter="fade" transition="in">
                                      <p:cBhvr>
                                        <p:cTn dur="500"/>
                                        <p:tgtEl>
                                          <p:spTgt spid="465">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500"/>
                                        <p:tgtEl>
                                          <p:spTgt spid="467"/>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5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1" name="Shape 471"/>
        <p:cNvGrpSpPr/>
        <p:nvPr/>
      </p:nvGrpSpPr>
      <p:grpSpPr>
        <a:xfrm>
          <a:off x="0" y="0"/>
          <a:ext cx="0" cy="0"/>
          <a:chOff x="0" y="0"/>
          <a:chExt cx="0" cy="0"/>
        </a:xfrm>
      </p:grpSpPr>
      <p:sp>
        <p:nvSpPr>
          <p:cNvPr id="472" name="Google Shape;472;p61"/>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473" name="Google Shape;473;p61"/>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3.2</a:t>
            </a:r>
            <a:endParaRPr/>
          </a:p>
        </p:txBody>
      </p:sp>
      <p:sp>
        <p:nvSpPr>
          <p:cNvPr id="474" name="Google Shape;474;p61"/>
          <p:cNvSpPr txBox="1"/>
          <p:nvPr/>
        </p:nvSpPr>
        <p:spPr>
          <a:xfrm>
            <a:off x="395287" y="620712"/>
            <a:ext cx="82804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200" u="none">
                <a:solidFill>
                  <a:schemeClr val="accent2"/>
                </a:solidFill>
                <a:latin typeface="Times New Roman"/>
                <a:ea typeface="Times New Roman"/>
                <a:cs typeface="Times New Roman"/>
                <a:sym typeface="Times New Roman"/>
              </a:rPr>
              <a:t>The Quantum Mechanical Model of the Atom</a:t>
            </a:r>
            <a:endParaRPr/>
          </a:p>
        </p:txBody>
      </p:sp>
      <p:sp>
        <p:nvSpPr>
          <p:cNvPr id="475" name="Google Shape;475;p61"/>
          <p:cNvSpPr txBox="1"/>
          <p:nvPr/>
        </p:nvSpPr>
        <p:spPr>
          <a:xfrm>
            <a:off x="5003800" y="4859337"/>
            <a:ext cx="2233612" cy="730250"/>
          </a:xfrm>
          <a:prstGeom prst="rect">
            <a:avLst/>
          </a:prstGeom>
          <a:solidFill>
            <a:srgbClr val="9C9CDF">
              <a:alpha val="3254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The circle does not represent a real boundary. </a:t>
            </a:r>
            <a:endParaRPr/>
          </a:p>
        </p:txBody>
      </p:sp>
      <p:pic>
        <p:nvPicPr>
          <p:cNvPr descr="gr-12-button.jpg" id="476" name="Google Shape;476;p61"/>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477" name="Google Shape;477;p61"/>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478" name="Google Shape;478;p61"/>
          <p:cNvSpPr txBox="1"/>
          <p:nvPr/>
        </p:nvSpPr>
        <p:spPr>
          <a:xfrm>
            <a:off x="755650" y="1484312"/>
            <a:ext cx="7489825" cy="26638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Atomic orbitals can be visualized as </a:t>
            </a:r>
            <a:r>
              <a:rPr b="0" i="0" lang="en-US" sz="2400" u="none">
                <a:solidFill>
                  <a:schemeClr val="dk1"/>
                </a:solidFill>
                <a:latin typeface="Times"/>
                <a:ea typeface="Times"/>
                <a:cs typeface="Times"/>
                <a:sym typeface="Times"/>
              </a:rPr>
              <a:t>“</a:t>
            </a:r>
            <a:r>
              <a:rPr b="0" i="0" lang="en-US" sz="2400" u="none">
                <a:solidFill>
                  <a:schemeClr val="dk1"/>
                </a:solidFill>
                <a:latin typeface="Times New Roman"/>
                <a:ea typeface="Times New Roman"/>
                <a:cs typeface="Times New Roman"/>
                <a:sym typeface="Times New Roman"/>
              </a:rPr>
              <a:t>fuzzy clouds</a:t>
            </a:r>
            <a:r>
              <a:rPr b="0" i="0" lang="en-US" sz="2400" u="none">
                <a:solidFill>
                  <a:schemeClr val="dk1"/>
                </a:solidFill>
                <a:latin typeface="Times"/>
                <a:ea typeface="Times"/>
                <a:cs typeface="Times"/>
                <a:sym typeface="Times"/>
              </a:rPr>
              <a:t>”</a:t>
            </a:r>
            <a:r>
              <a:rPr b="0" i="0" lang="en-US" sz="2400" u="none">
                <a:solidFill>
                  <a:schemeClr val="dk1"/>
                </a:solidFill>
                <a:latin typeface="Times New Roman"/>
                <a:ea typeface="Times New Roman"/>
                <a:cs typeface="Times New Roman"/>
                <a:sym typeface="Times New Roman"/>
              </a:rPr>
              <a:t> </a:t>
            </a:r>
            <a:endParaRPr/>
          </a:p>
          <a:p>
            <a:pPr indent="-228600" lvl="0" marL="2286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The higher the density of the </a:t>
            </a:r>
            <a:r>
              <a:rPr b="0" i="0" lang="en-US" sz="2400" u="none">
                <a:solidFill>
                  <a:schemeClr val="dk1"/>
                </a:solidFill>
                <a:latin typeface="Times"/>
                <a:ea typeface="Times"/>
                <a:cs typeface="Times"/>
                <a:sym typeface="Times"/>
              </a:rPr>
              <a:t>“</a:t>
            </a:r>
            <a:r>
              <a:rPr b="0" i="0" lang="en-US" sz="2400" u="none">
                <a:solidFill>
                  <a:schemeClr val="dk1"/>
                </a:solidFill>
                <a:latin typeface="Times New Roman"/>
                <a:ea typeface="Times New Roman"/>
                <a:cs typeface="Times New Roman"/>
                <a:sym typeface="Times New Roman"/>
              </a:rPr>
              <a:t>cloud,</a:t>
            </a:r>
            <a:r>
              <a:rPr b="0" i="0" lang="en-US" sz="2400" u="none">
                <a:solidFill>
                  <a:schemeClr val="dk1"/>
                </a:solidFill>
                <a:latin typeface="Times"/>
                <a:ea typeface="Times"/>
                <a:cs typeface="Times"/>
                <a:sym typeface="Times"/>
              </a:rPr>
              <a:t>”</a:t>
            </a:r>
            <a:r>
              <a:rPr b="0" i="0" lang="en-US" sz="2400" u="none">
                <a:solidFill>
                  <a:schemeClr val="dk1"/>
                </a:solidFill>
                <a:latin typeface="Times New Roman"/>
                <a:ea typeface="Times New Roman"/>
                <a:cs typeface="Times New Roman"/>
                <a:sym typeface="Times New Roman"/>
              </a:rPr>
              <a:t> the higher the probability of finding an electron at that point.</a:t>
            </a:r>
            <a:endParaRPr/>
          </a:p>
          <a:p>
            <a:pPr indent="-228600" lvl="0" marL="2286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The cloud has no definite boundary.</a:t>
            </a:r>
            <a:endParaRPr/>
          </a:p>
          <a:p>
            <a:pPr indent="-228600" lvl="0" marL="2286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The region where an electron will spend 90 percent of its time is depicted by drawing a circle.</a:t>
            </a:r>
            <a:endParaRPr/>
          </a:p>
        </p:txBody>
      </p:sp>
      <p:sp>
        <p:nvSpPr>
          <p:cNvPr id="479" name="Google Shape;479;p61"/>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pic>
        <p:nvPicPr>
          <p:cNvPr descr="D:\Pictures\Chem12\Ch03\CHEM12_pg175_3-13b.png" id="480" name="Google Shape;480;p61"/>
          <p:cNvPicPr preferRelativeResize="0"/>
          <p:nvPr/>
        </p:nvPicPr>
        <p:blipFill rotWithShape="1">
          <a:blip r:embed="rId4">
            <a:alphaModFix/>
          </a:blip>
          <a:srcRect b="0" l="0" r="0" t="0"/>
          <a:stretch/>
        </p:blipFill>
        <p:spPr>
          <a:xfrm>
            <a:off x="2411412" y="4076700"/>
            <a:ext cx="2286000" cy="2378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8">
                                            <p:txEl>
                                              <p:pRg end="0" st="0"/>
                                            </p:txEl>
                                          </p:spTgt>
                                        </p:tgtEl>
                                        <p:attrNameLst>
                                          <p:attrName>style.visibility</p:attrName>
                                        </p:attrNameLst>
                                      </p:cBhvr>
                                      <p:to>
                                        <p:strVal val="visible"/>
                                      </p:to>
                                    </p:set>
                                    <p:animEffect filter="fade" transition="in">
                                      <p:cBhvr>
                                        <p:cTn dur="500"/>
                                        <p:tgtEl>
                                          <p:spTgt spid="47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8">
                                            <p:txEl>
                                              <p:pRg end="1" st="1"/>
                                            </p:txEl>
                                          </p:spTgt>
                                        </p:tgtEl>
                                        <p:attrNameLst>
                                          <p:attrName>style.visibility</p:attrName>
                                        </p:attrNameLst>
                                      </p:cBhvr>
                                      <p:to>
                                        <p:strVal val="visible"/>
                                      </p:to>
                                    </p:set>
                                    <p:animEffect filter="fade" transition="in">
                                      <p:cBhvr>
                                        <p:cTn dur="500"/>
                                        <p:tgtEl>
                                          <p:spTgt spid="47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8">
                                            <p:txEl>
                                              <p:pRg end="2" st="2"/>
                                            </p:txEl>
                                          </p:spTgt>
                                        </p:tgtEl>
                                        <p:attrNameLst>
                                          <p:attrName>style.visibility</p:attrName>
                                        </p:attrNameLst>
                                      </p:cBhvr>
                                      <p:to>
                                        <p:strVal val="visible"/>
                                      </p:to>
                                    </p:set>
                                    <p:animEffect filter="fade" transition="in">
                                      <p:cBhvr>
                                        <p:cTn dur="500"/>
                                        <p:tgtEl>
                                          <p:spTgt spid="47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8">
                                            <p:txEl>
                                              <p:pRg end="3" st="3"/>
                                            </p:txEl>
                                          </p:spTgt>
                                        </p:tgtEl>
                                        <p:attrNameLst>
                                          <p:attrName>style.visibility</p:attrName>
                                        </p:attrNameLst>
                                      </p:cBhvr>
                                      <p:to>
                                        <p:strVal val="visible"/>
                                      </p:to>
                                    </p:set>
                                    <p:animEffect filter="fade" transition="in">
                                      <p:cBhvr>
                                        <p:cTn dur="500"/>
                                        <p:tgtEl>
                                          <p:spTgt spid="478">
                                            <p:txEl>
                                              <p:pRg end="3" st="3"/>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500"/>
                                        <p:tgtEl>
                                          <p:spTgt spid="480"/>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500"/>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4" name="Shape 484"/>
        <p:cNvGrpSpPr/>
        <p:nvPr/>
      </p:nvGrpSpPr>
      <p:grpSpPr>
        <a:xfrm>
          <a:off x="0" y="0"/>
          <a:ext cx="0" cy="0"/>
          <a:chOff x="0" y="0"/>
          <a:chExt cx="0" cy="0"/>
        </a:xfrm>
      </p:grpSpPr>
      <p:sp>
        <p:nvSpPr>
          <p:cNvPr id="485" name="Google Shape;485;p62"/>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486" name="Google Shape;486;p62"/>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3.1</a:t>
            </a:r>
            <a:endParaRPr/>
          </a:p>
        </p:txBody>
      </p:sp>
      <p:sp>
        <p:nvSpPr>
          <p:cNvPr id="487" name="Google Shape;487;p62"/>
          <p:cNvSpPr txBox="1"/>
          <p:nvPr/>
        </p:nvSpPr>
        <p:spPr>
          <a:xfrm>
            <a:off x="827087" y="620712"/>
            <a:ext cx="7705725"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600" u="none">
                <a:solidFill>
                  <a:schemeClr val="accent2"/>
                </a:solidFill>
                <a:latin typeface="Times New Roman"/>
                <a:ea typeface="Times New Roman"/>
                <a:cs typeface="Times New Roman"/>
                <a:sym typeface="Times New Roman"/>
              </a:rPr>
              <a:t>Quantum Numbers Describe Orbitals</a:t>
            </a:r>
            <a:endParaRPr/>
          </a:p>
        </p:txBody>
      </p:sp>
      <p:pic>
        <p:nvPicPr>
          <p:cNvPr descr="gr-12-button.jpg" id="488" name="Google Shape;488;p62"/>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489" name="Google Shape;489;p62"/>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490" name="Google Shape;490;p62"/>
          <p:cNvSpPr txBox="1"/>
          <p:nvPr/>
        </p:nvSpPr>
        <p:spPr>
          <a:xfrm>
            <a:off x="827087" y="1557337"/>
            <a:ext cx="7489825" cy="2016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Electrons in the quantum mechanical model of the atom are described using </a:t>
            </a:r>
            <a:r>
              <a:rPr b="1" i="0" lang="en-US" sz="2400" u="none">
                <a:solidFill>
                  <a:schemeClr val="dk1"/>
                </a:solidFill>
                <a:latin typeface="Times New Roman"/>
                <a:ea typeface="Times New Roman"/>
                <a:cs typeface="Times New Roman"/>
                <a:sym typeface="Times New Roman"/>
              </a:rPr>
              <a:t>quantum numbers</a:t>
            </a:r>
            <a:r>
              <a:rPr b="0" i="0" lang="en-US" sz="2400" u="none">
                <a:solidFill>
                  <a:schemeClr val="dk1"/>
                </a:solidFill>
                <a:latin typeface="Times New Roman"/>
                <a:ea typeface="Times New Roman"/>
                <a:cs typeface="Times New Roman"/>
                <a:sym typeface="Times New Roman"/>
              </a:rPr>
              <a:t>.</a:t>
            </a:r>
            <a:endParaRPr/>
          </a:p>
          <a:p>
            <a:pPr indent="0" lvl="0" marL="0" marR="0" rtl="0" algn="l">
              <a:lnSpc>
                <a:spcPct val="100000"/>
              </a:lnSpc>
              <a:spcBef>
                <a:spcPts val="48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Three quantum numbers describe the distribution of electrons in the atom and a fourth describes the behaviour of each electron. </a:t>
            </a:r>
            <a:endParaRPr/>
          </a:p>
        </p:txBody>
      </p:sp>
      <p:sp>
        <p:nvSpPr>
          <p:cNvPr id="491" name="Google Shape;491;p62"/>
          <p:cNvSpPr txBox="1"/>
          <p:nvPr/>
        </p:nvSpPr>
        <p:spPr>
          <a:xfrm>
            <a:off x="971550" y="3860800"/>
            <a:ext cx="7200900" cy="5032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Font typeface="Times New Roman"/>
              <a:buNone/>
            </a:pPr>
            <a:r>
              <a:rPr b="1" i="0" lang="en-US" sz="2800" u="none">
                <a:solidFill>
                  <a:schemeClr val="accent2"/>
                </a:solidFill>
                <a:latin typeface="Times New Roman"/>
                <a:ea typeface="Times New Roman"/>
                <a:cs typeface="Times New Roman"/>
                <a:sym typeface="Times New Roman"/>
              </a:rPr>
              <a:t>Symbols for the four quantum numbers:</a:t>
            </a:r>
            <a:endParaRPr/>
          </a:p>
        </p:txBody>
      </p:sp>
      <p:sp>
        <p:nvSpPr>
          <p:cNvPr id="492" name="Google Shape;492;p62"/>
          <p:cNvSpPr txBox="1"/>
          <p:nvPr/>
        </p:nvSpPr>
        <p:spPr>
          <a:xfrm>
            <a:off x="1527175" y="4527550"/>
            <a:ext cx="884237"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493" name="Google Shape;493;p62"/>
          <p:cNvSpPr txBox="1"/>
          <p:nvPr/>
        </p:nvSpPr>
        <p:spPr>
          <a:xfrm>
            <a:off x="1403350" y="4748212"/>
            <a:ext cx="498475"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Bookman Old Style"/>
              <a:buNone/>
            </a:pPr>
            <a:r>
              <a:rPr b="0" i="1" lang="en-US" sz="4000" u="none">
                <a:solidFill>
                  <a:schemeClr val="dk1"/>
                </a:solidFill>
                <a:latin typeface="Bookman Old Style"/>
                <a:ea typeface="Bookman Old Style"/>
                <a:cs typeface="Bookman Old Style"/>
                <a:sym typeface="Bookman Old Style"/>
              </a:rPr>
              <a:t>n</a:t>
            </a:r>
            <a:endParaRPr/>
          </a:p>
        </p:txBody>
      </p:sp>
      <p:sp>
        <p:nvSpPr>
          <p:cNvPr id="494" name="Google Shape;494;p62"/>
          <p:cNvSpPr txBox="1"/>
          <p:nvPr/>
        </p:nvSpPr>
        <p:spPr>
          <a:xfrm>
            <a:off x="3276600" y="4754562"/>
            <a:ext cx="327025"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Bookman Old Style"/>
              <a:buNone/>
            </a:pPr>
            <a:r>
              <a:rPr b="0" i="1" lang="en-US" sz="4000" u="none">
                <a:solidFill>
                  <a:schemeClr val="dk1"/>
                </a:solidFill>
                <a:latin typeface="Bookman Old Style"/>
                <a:ea typeface="Bookman Old Style"/>
                <a:cs typeface="Bookman Old Style"/>
                <a:sym typeface="Bookman Old Style"/>
              </a:rPr>
              <a:t>l</a:t>
            </a:r>
            <a:endParaRPr/>
          </a:p>
        </p:txBody>
      </p:sp>
      <p:sp>
        <p:nvSpPr>
          <p:cNvPr id="495" name="Google Shape;495;p62"/>
          <p:cNvSpPr txBox="1"/>
          <p:nvPr/>
        </p:nvSpPr>
        <p:spPr>
          <a:xfrm>
            <a:off x="4716462" y="4754562"/>
            <a:ext cx="727075"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Bookman Old Style"/>
              <a:buNone/>
            </a:pPr>
            <a:r>
              <a:rPr b="0" i="1" lang="en-US" sz="4000" u="none">
                <a:solidFill>
                  <a:schemeClr val="dk1"/>
                </a:solidFill>
                <a:latin typeface="Bookman Old Style"/>
                <a:ea typeface="Bookman Old Style"/>
                <a:cs typeface="Bookman Old Style"/>
                <a:sym typeface="Bookman Old Style"/>
              </a:rPr>
              <a:t>m</a:t>
            </a:r>
            <a:r>
              <a:rPr b="0" baseline="-25000" i="1" lang="en-US" sz="4000" u="none">
                <a:solidFill>
                  <a:schemeClr val="dk1"/>
                </a:solidFill>
                <a:latin typeface="Bookman Old Style"/>
                <a:ea typeface="Bookman Old Style"/>
                <a:cs typeface="Bookman Old Style"/>
                <a:sym typeface="Bookman Old Style"/>
              </a:rPr>
              <a:t>l</a:t>
            </a:r>
            <a:endParaRPr/>
          </a:p>
        </p:txBody>
      </p:sp>
      <p:sp>
        <p:nvSpPr>
          <p:cNvPr id="496" name="Google Shape;496;p62"/>
          <p:cNvSpPr txBox="1"/>
          <p:nvPr/>
        </p:nvSpPr>
        <p:spPr>
          <a:xfrm>
            <a:off x="6443662" y="4754562"/>
            <a:ext cx="817562"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Bookman Old Style"/>
              <a:buNone/>
            </a:pPr>
            <a:r>
              <a:rPr b="0" i="1" lang="en-US" sz="4000" u="none">
                <a:solidFill>
                  <a:schemeClr val="dk1"/>
                </a:solidFill>
                <a:latin typeface="Bookman Old Style"/>
                <a:ea typeface="Bookman Old Style"/>
                <a:cs typeface="Bookman Old Style"/>
                <a:sym typeface="Bookman Old Style"/>
              </a:rPr>
              <a:t>m</a:t>
            </a:r>
            <a:r>
              <a:rPr b="0" baseline="-25000" i="1" lang="en-US" sz="4000" u="none">
                <a:solidFill>
                  <a:schemeClr val="dk1"/>
                </a:solidFill>
                <a:latin typeface="Bookman Old Style"/>
                <a:ea typeface="Bookman Old Style"/>
                <a:cs typeface="Bookman Old Style"/>
                <a:sym typeface="Bookman Old Style"/>
              </a:rPr>
              <a:t>s</a:t>
            </a:r>
            <a:endParaRPr/>
          </a:p>
        </p:txBody>
      </p:sp>
      <p:sp>
        <p:nvSpPr>
          <p:cNvPr id="497" name="Google Shape;497;p62"/>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0">
                                            <p:txEl>
                                              <p:pRg end="0" st="0"/>
                                            </p:txEl>
                                          </p:spTgt>
                                        </p:tgtEl>
                                        <p:attrNameLst>
                                          <p:attrName>style.visibility</p:attrName>
                                        </p:attrNameLst>
                                      </p:cBhvr>
                                      <p:to>
                                        <p:strVal val="visible"/>
                                      </p:to>
                                    </p:set>
                                    <p:animEffect filter="fade" transition="in">
                                      <p:cBhvr>
                                        <p:cTn dur="500"/>
                                        <p:tgtEl>
                                          <p:spTgt spid="49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0">
                                            <p:txEl>
                                              <p:pRg end="1" st="1"/>
                                            </p:txEl>
                                          </p:spTgt>
                                        </p:tgtEl>
                                        <p:attrNameLst>
                                          <p:attrName>style.visibility</p:attrName>
                                        </p:attrNameLst>
                                      </p:cBhvr>
                                      <p:to>
                                        <p:strVal val="visible"/>
                                      </p:to>
                                    </p:set>
                                    <p:animEffect filter="fade" transition="in">
                                      <p:cBhvr>
                                        <p:cTn dur="500"/>
                                        <p:tgtEl>
                                          <p:spTgt spid="490">
                                            <p:txEl>
                                              <p:pRg end="1" st="1"/>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91">
                                            <p:txEl>
                                              <p:pRg end="0" st="0"/>
                                            </p:txEl>
                                          </p:spTgt>
                                        </p:tgtEl>
                                        <p:attrNameLst>
                                          <p:attrName>style.visibility</p:attrName>
                                        </p:attrNameLst>
                                      </p:cBhvr>
                                      <p:to>
                                        <p:strVal val="visible"/>
                                      </p:to>
                                    </p:set>
                                    <p:animEffect filter="fade" transition="in">
                                      <p:cBhvr>
                                        <p:cTn dur="500"/>
                                        <p:tgtEl>
                                          <p:spTgt spid="491">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500"/>
                                        <p:tgtEl>
                                          <p:spTgt spid="49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500"/>
                                        <p:tgtEl>
                                          <p:spTgt spid="49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500"/>
                                        <p:tgtEl>
                                          <p:spTgt spid="49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500"/>
                                        <p:tgtEl>
                                          <p:spTgt spid="4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1" name="Shape 501"/>
        <p:cNvGrpSpPr/>
        <p:nvPr/>
      </p:nvGrpSpPr>
      <p:grpSpPr>
        <a:xfrm>
          <a:off x="0" y="0"/>
          <a:ext cx="0" cy="0"/>
          <a:chOff x="0" y="0"/>
          <a:chExt cx="0" cy="0"/>
        </a:xfrm>
      </p:grpSpPr>
      <p:sp>
        <p:nvSpPr>
          <p:cNvPr id="502" name="Google Shape;502;p63"/>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503" name="Google Shape;503;p63"/>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3.2</a:t>
            </a:r>
            <a:endParaRPr/>
          </a:p>
        </p:txBody>
      </p:sp>
      <p:sp>
        <p:nvSpPr>
          <p:cNvPr id="504" name="Google Shape;504;p63"/>
          <p:cNvSpPr txBox="1"/>
          <p:nvPr/>
        </p:nvSpPr>
        <p:spPr>
          <a:xfrm>
            <a:off x="827087" y="620712"/>
            <a:ext cx="74168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600" u="none">
                <a:solidFill>
                  <a:schemeClr val="accent2"/>
                </a:solidFill>
                <a:latin typeface="Times New Roman"/>
                <a:ea typeface="Times New Roman"/>
                <a:cs typeface="Times New Roman"/>
                <a:sym typeface="Times New Roman"/>
              </a:rPr>
              <a:t>The Principle Quantum Number, </a:t>
            </a:r>
            <a:r>
              <a:rPr b="0" i="1" lang="en-US" sz="3600" u="none">
                <a:solidFill>
                  <a:schemeClr val="accent2"/>
                </a:solidFill>
                <a:latin typeface="Times New Roman"/>
                <a:ea typeface="Times New Roman"/>
                <a:cs typeface="Times New Roman"/>
                <a:sym typeface="Times New Roman"/>
              </a:rPr>
              <a:t>n</a:t>
            </a:r>
            <a:endParaRPr/>
          </a:p>
        </p:txBody>
      </p:sp>
      <p:pic>
        <p:nvPicPr>
          <p:cNvPr descr="gr-12-button.jpg" id="505" name="Google Shape;505;p63"/>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506" name="Google Shape;506;p63"/>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507" name="Google Shape;507;p63"/>
          <p:cNvSpPr txBox="1"/>
          <p:nvPr/>
        </p:nvSpPr>
        <p:spPr>
          <a:xfrm>
            <a:off x="827087" y="1557337"/>
            <a:ext cx="7489825" cy="2663825"/>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Is the first quantum number</a:t>
            </a:r>
            <a:endParaRPr/>
          </a:p>
          <a:p>
            <a:pPr indent="-457200" lvl="0" marL="4572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Describes the energy level, or </a:t>
            </a:r>
            <a:r>
              <a:rPr b="1" i="0" lang="en-US" sz="2400" u="none">
                <a:solidFill>
                  <a:schemeClr val="dk1"/>
                </a:solidFill>
                <a:latin typeface="Times New Roman"/>
                <a:ea typeface="Times New Roman"/>
                <a:cs typeface="Times New Roman"/>
                <a:sym typeface="Times New Roman"/>
              </a:rPr>
              <a:t>shell</a:t>
            </a:r>
            <a:r>
              <a:rPr b="0" i="0" lang="en-US" sz="2400" u="none">
                <a:solidFill>
                  <a:schemeClr val="dk1"/>
                </a:solidFill>
                <a:latin typeface="Times New Roman"/>
                <a:ea typeface="Times New Roman"/>
                <a:cs typeface="Times New Roman"/>
                <a:sym typeface="Times New Roman"/>
              </a:rPr>
              <a:t>,</a:t>
            </a:r>
            <a:r>
              <a:rPr b="1" i="0" lang="en-US" sz="2400" u="none">
                <a:solidFill>
                  <a:schemeClr val="dk1"/>
                </a:solidFill>
                <a:latin typeface="Times New Roman"/>
                <a:ea typeface="Times New Roman"/>
                <a:cs typeface="Times New Roman"/>
                <a:sym typeface="Times New Roman"/>
              </a:rPr>
              <a:t> </a:t>
            </a:r>
            <a:r>
              <a:rPr b="0" i="0" lang="en-US" sz="2400" u="none">
                <a:solidFill>
                  <a:schemeClr val="dk1"/>
                </a:solidFill>
                <a:latin typeface="Times New Roman"/>
                <a:ea typeface="Times New Roman"/>
                <a:cs typeface="Times New Roman"/>
                <a:sym typeface="Times New Roman"/>
              </a:rPr>
              <a:t>of an orbital</a:t>
            </a:r>
            <a:endParaRPr/>
          </a:p>
          <a:p>
            <a:pPr indent="-457200" lvl="0" marL="4572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All orbitals with the same </a:t>
            </a:r>
            <a:r>
              <a:rPr b="0" i="1" lang="en-US" sz="2400" u="none">
                <a:solidFill>
                  <a:schemeClr val="dk1"/>
                </a:solidFill>
                <a:latin typeface="Times New Roman"/>
                <a:ea typeface="Times New Roman"/>
                <a:cs typeface="Times New Roman"/>
                <a:sym typeface="Times New Roman"/>
              </a:rPr>
              <a:t>n</a:t>
            </a:r>
            <a:r>
              <a:rPr b="0" i="0" lang="en-US" sz="2400" u="none">
                <a:solidFill>
                  <a:schemeClr val="dk1"/>
                </a:solidFill>
                <a:latin typeface="Times New Roman"/>
                <a:ea typeface="Times New Roman"/>
                <a:cs typeface="Times New Roman"/>
                <a:sym typeface="Times New Roman"/>
              </a:rPr>
              <a:t> value are in the same shell</a:t>
            </a:r>
            <a:endParaRPr/>
          </a:p>
          <a:p>
            <a:pPr indent="-457200" lvl="0" marL="4572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The larger the </a:t>
            </a:r>
            <a:r>
              <a:rPr b="0" i="1" lang="en-US" sz="2400" u="none">
                <a:solidFill>
                  <a:schemeClr val="dk1"/>
                </a:solidFill>
                <a:latin typeface="Times New Roman"/>
                <a:ea typeface="Times New Roman"/>
                <a:cs typeface="Times New Roman"/>
                <a:sym typeface="Times New Roman"/>
              </a:rPr>
              <a:t>n</a:t>
            </a:r>
            <a:r>
              <a:rPr b="0" i="0" lang="en-US" sz="2400" u="none">
                <a:solidFill>
                  <a:schemeClr val="dk1"/>
                </a:solidFill>
                <a:latin typeface="Times New Roman"/>
                <a:ea typeface="Times New Roman"/>
                <a:cs typeface="Times New Roman"/>
                <a:sym typeface="Times New Roman"/>
              </a:rPr>
              <a:t> value, the larger the size of the shell</a:t>
            </a:r>
            <a:endParaRPr/>
          </a:p>
          <a:p>
            <a:pPr indent="-457200" lvl="0" marL="4572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Values can range from </a:t>
            </a:r>
            <a:r>
              <a:rPr b="0" i="1" lang="en-US" sz="2400" u="none">
                <a:solidFill>
                  <a:schemeClr val="dk1"/>
                </a:solidFill>
                <a:latin typeface="Times New Roman"/>
                <a:ea typeface="Times New Roman"/>
                <a:cs typeface="Times New Roman"/>
                <a:sym typeface="Times New Roman"/>
              </a:rPr>
              <a:t>n</a:t>
            </a:r>
            <a:r>
              <a:rPr b="0" i="0" lang="en-US" sz="2400" u="none">
                <a:solidFill>
                  <a:schemeClr val="dk1"/>
                </a:solidFill>
                <a:latin typeface="Times New Roman"/>
                <a:ea typeface="Times New Roman"/>
                <a:cs typeface="Times New Roman"/>
                <a:sym typeface="Times New Roman"/>
              </a:rPr>
              <a:t> = 1 to </a:t>
            </a:r>
            <a:r>
              <a:rPr b="0" i="1" lang="en-US" sz="2400" u="none">
                <a:solidFill>
                  <a:schemeClr val="dk1"/>
                </a:solidFill>
                <a:latin typeface="Times New Roman"/>
                <a:ea typeface="Times New Roman"/>
                <a:cs typeface="Times New Roman"/>
                <a:sym typeface="Times New Roman"/>
              </a:rPr>
              <a:t>n</a:t>
            </a:r>
            <a:r>
              <a:rPr b="0" i="0" lang="en-US" sz="2400" u="none">
                <a:solidFill>
                  <a:schemeClr val="dk1"/>
                </a:solidFill>
                <a:latin typeface="Times New Roman"/>
                <a:ea typeface="Times New Roman"/>
                <a:cs typeface="Times New Roman"/>
                <a:sym typeface="Times New Roman"/>
              </a:rPr>
              <a:t> = ∞</a:t>
            </a:r>
            <a:endParaRPr/>
          </a:p>
        </p:txBody>
      </p:sp>
      <p:sp>
        <p:nvSpPr>
          <p:cNvPr id="508" name="Google Shape;508;p63"/>
          <p:cNvSpPr txBox="1"/>
          <p:nvPr/>
        </p:nvSpPr>
        <p:spPr>
          <a:xfrm>
            <a:off x="2339975" y="4437062"/>
            <a:ext cx="4824412" cy="15525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1" lang="en-US" sz="2400" u="none">
                <a:solidFill>
                  <a:schemeClr val="dk1"/>
                </a:solidFill>
                <a:latin typeface="Arial"/>
                <a:ea typeface="Arial"/>
                <a:cs typeface="Arial"/>
                <a:sym typeface="Arial"/>
              </a:rPr>
              <a:t>n</a:t>
            </a:r>
            <a:r>
              <a:rPr b="0" i="0" lang="en-US" sz="2400" u="none">
                <a:solidFill>
                  <a:schemeClr val="dk1"/>
                </a:solidFill>
                <a:latin typeface="Arial"/>
                <a:ea typeface="Arial"/>
                <a:cs typeface="Arial"/>
                <a:sym typeface="Arial"/>
              </a:rPr>
              <a:t> = 1		first shell</a:t>
            </a:r>
            <a:endParaRPr/>
          </a:p>
          <a:p>
            <a:pPr indent="0" lvl="0" marL="0" marR="0" rtl="0" algn="l">
              <a:lnSpc>
                <a:spcPct val="100000"/>
              </a:lnSpc>
              <a:spcBef>
                <a:spcPts val="0"/>
              </a:spcBef>
              <a:spcAft>
                <a:spcPts val="0"/>
              </a:spcAft>
              <a:buClr>
                <a:schemeClr val="dk1"/>
              </a:buClr>
              <a:buFont typeface="Arial"/>
              <a:buNone/>
            </a:pPr>
            <a:r>
              <a:rPr b="0" i="1" lang="en-US" sz="2400" u="none">
                <a:solidFill>
                  <a:schemeClr val="dk1"/>
                </a:solidFill>
                <a:latin typeface="Arial"/>
                <a:ea typeface="Arial"/>
                <a:cs typeface="Arial"/>
                <a:sym typeface="Arial"/>
              </a:rPr>
              <a:t>n</a:t>
            </a:r>
            <a:r>
              <a:rPr b="0" i="0" lang="en-US" sz="2400" u="none">
                <a:solidFill>
                  <a:schemeClr val="dk1"/>
                </a:solidFill>
                <a:latin typeface="Arial"/>
                <a:ea typeface="Arial"/>
                <a:cs typeface="Arial"/>
                <a:sym typeface="Arial"/>
              </a:rPr>
              <a:t> = 2 		second shell</a:t>
            </a:r>
            <a:endParaRPr/>
          </a:p>
          <a:p>
            <a:pPr indent="0" lvl="0" marL="0" marR="0" rtl="0" algn="l">
              <a:lnSpc>
                <a:spcPct val="100000"/>
              </a:lnSpc>
              <a:spcBef>
                <a:spcPts val="0"/>
              </a:spcBef>
              <a:spcAft>
                <a:spcPts val="0"/>
              </a:spcAft>
              <a:buClr>
                <a:schemeClr val="dk1"/>
              </a:buClr>
              <a:buFont typeface="Arial"/>
              <a:buNone/>
            </a:pPr>
            <a:r>
              <a:rPr b="0" i="1" lang="en-US" sz="2400" u="none">
                <a:solidFill>
                  <a:schemeClr val="dk1"/>
                </a:solidFill>
                <a:latin typeface="Arial"/>
                <a:ea typeface="Arial"/>
                <a:cs typeface="Arial"/>
                <a:sym typeface="Arial"/>
              </a:rPr>
              <a:t>n</a:t>
            </a:r>
            <a:r>
              <a:rPr b="0" i="0" lang="en-US" sz="2400" u="none">
                <a:solidFill>
                  <a:schemeClr val="dk1"/>
                </a:solidFill>
                <a:latin typeface="Arial"/>
                <a:ea typeface="Arial"/>
                <a:cs typeface="Arial"/>
                <a:sym typeface="Arial"/>
              </a:rPr>
              <a:t> = 3 		third shell</a:t>
            </a:r>
            <a:endParaRPr/>
          </a:p>
          <a:p>
            <a:pPr indent="0" lvl="0" marL="0" marR="0" rtl="0" algn="l">
              <a:lnSpc>
                <a:spcPct val="100000"/>
              </a:lnSpc>
              <a:spcBef>
                <a:spcPts val="0"/>
              </a:spcBef>
              <a:spcAft>
                <a:spcPts val="0"/>
              </a:spcAft>
              <a:buClr>
                <a:schemeClr val="dk1"/>
              </a:buClr>
              <a:buFont typeface="Arial"/>
              <a:buNone/>
            </a:pPr>
            <a:r>
              <a:rPr b="0" i="1" lang="en-US" sz="2400" u="none">
                <a:solidFill>
                  <a:schemeClr val="dk1"/>
                </a:solidFill>
                <a:latin typeface="Arial"/>
                <a:ea typeface="Arial"/>
                <a:cs typeface="Arial"/>
                <a:sym typeface="Arial"/>
              </a:rPr>
              <a:t>n</a:t>
            </a:r>
            <a:r>
              <a:rPr b="0" i="0" lang="en-US" sz="2400" u="none">
                <a:solidFill>
                  <a:schemeClr val="dk1"/>
                </a:solidFill>
                <a:latin typeface="Arial"/>
                <a:ea typeface="Arial"/>
                <a:cs typeface="Arial"/>
                <a:sym typeface="Arial"/>
              </a:rPr>
              <a:t> = 4		fourth shell</a:t>
            </a:r>
            <a:endParaRPr/>
          </a:p>
        </p:txBody>
      </p:sp>
      <p:sp>
        <p:nvSpPr>
          <p:cNvPr id="509" name="Google Shape;509;p63"/>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07">
                                            <p:txEl>
                                              <p:pRg end="0" st="0"/>
                                            </p:txEl>
                                          </p:spTgt>
                                        </p:tgtEl>
                                        <p:attrNameLst>
                                          <p:attrName>style.visibility</p:attrName>
                                        </p:attrNameLst>
                                      </p:cBhvr>
                                      <p:to>
                                        <p:strVal val="visible"/>
                                      </p:to>
                                    </p:set>
                                    <p:animEffect filter="fade" transition="in">
                                      <p:cBhvr>
                                        <p:cTn dur="500"/>
                                        <p:tgtEl>
                                          <p:spTgt spid="50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7">
                                            <p:txEl>
                                              <p:pRg end="1" st="1"/>
                                            </p:txEl>
                                          </p:spTgt>
                                        </p:tgtEl>
                                        <p:attrNameLst>
                                          <p:attrName>style.visibility</p:attrName>
                                        </p:attrNameLst>
                                      </p:cBhvr>
                                      <p:to>
                                        <p:strVal val="visible"/>
                                      </p:to>
                                    </p:set>
                                    <p:animEffect filter="fade" transition="in">
                                      <p:cBhvr>
                                        <p:cTn dur="500"/>
                                        <p:tgtEl>
                                          <p:spTgt spid="50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7">
                                            <p:txEl>
                                              <p:pRg end="2" st="2"/>
                                            </p:txEl>
                                          </p:spTgt>
                                        </p:tgtEl>
                                        <p:attrNameLst>
                                          <p:attrName>style.visibility</p:attrName>
                                        </p:attrNameLst>
                                      </p:cBhvr>
                                      <p:to>
                                        <p:strVal val="visible"/>
                                      </p:to>
                                    </p:set>
                                    <p:animEffect filter="fade" transition="in">
                                      <p:cBhvr>
                                        <p:cTn dur="500"/>
                                        <p:tgtEl>
                                          <p:spTgt spid="50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7">
                                            <p:txEl>
                                              <p:pRg end="3" st="3"/>
                                            </p:txEl>
                                          </p:spTgt>
                                        </p:tgtEl>
                                        <p:attrNameLst>
                                          <p:attrName>style.visibility</p:attrName>
                                        </p:attrNameLst>
                                      </p:cBhvr>
                                      <p:to>
                                        <p:strVal val="visible"/>
                                      </p:to>
                                    </p:set>
                                    <p:animEffect filter="fade" transition="in">
                                      <p:cBhvr>
                                        <p:cTn dur="500"/>
                                        <p:tgtEl>
                                          <p:spTgt spid="50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7">
                                            <p:txEl>
                                              <p:pRg end="4" st="4"/>
                                            </p:txEl>
                                          </p:spTgt>
                                        </p:tgtEl>
                                        <p:attrNameLst>
                                          <p:attrName>style.visibility</p:attrName>
                                        </p:attrNameLst>
                                      </p:cBhvr>
                                      <p:to>
                                        <p:strVal val="visible"/>
                                      </p:to>
                                    </p:set>
                                    <p:animEffect filter="fade" transition="in">
                                      <p:cBhvr>
                                        <p:cTn dur="500"/>
                                        <p:tgtEl>
                                          <p:spTgt spid="507">
                                            <p:txEl>
                                              <p:pRg end="4" st="4"/>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08">
                                            <p:txEl>
                                              <p:pRg end="0" st="0"/>
                                            </p:txEl>
                                          </p:spTgt>
                                        </p:tgtEl>
                                        <p:attrNameLst>
                                          <p:attrName>style.visibility</p:attrName>
                                        </p:attrNameLst>
                                      </p:cBhvr>
                                      <p:to>
                                        <p:strVal val="visible"/>
                                      </p:to>
                                    </p:set>
                                    <p:animEffect filter="fade" transition="in">
                                      <p:cBhvr>
                                        <p:cTn dur="500"/>
                                        <p:tgtEl>
                                          <p:spTgt spid="508">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08">
                                            <p:txEl>
                                              <p:pRg end="1" st="1"/>
                                            </p:txEl>
                                          </p:spTgt>
                                        </p:tgtEl>
                                        <p:attrNameLst>
                                          <p:attrName>style.visibility</p:attrName>
                                        </p:attrNameLst>
                                      </p:cBhvr>
                                      <p:to>
                                        <p:strVal val="visible"/>
                                      </p:to>
                                    </p:set>
                                    <p:animEffect filter="fade" transition="in">
                                      <p:cBhvr>
                                        <p:cTn dur="500"/>
                                        <p:tgtEl>
                                          <p:spTgt spid="508">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08">
                                            <p:txEl>
                                              <p:pRg end="2" st="2"/>
                                            </p:txEl>
                                          </p:spTgt>
                                        </p:tgtEl>
                                        <p:attrNameLst>
                                          <p:attrName>style.visibility</p:attrName>
                                        </p:attrNameLst>
                                      </p:cBhvr>
                                      <p:to>
                                        <p:strVal val="visible"/>
                                      </p:to>
                                    </p:set>
                                    <p:animEffect filter="fade" transition="in">
                                      <p:cBhvr>
                                        <p:cTn dur="500"/>
                                        <p:tgtEl>
                                          <p:spTgt spid="508">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08">
                                            <p:txEl>
                                              <p:pRg end="3" st="3"/>
                                            </p:txEl>
                                          </p:spTgt>
                                        </p:tgtEl>
                                        <p:attrNameLst>
                                          <p:attrName>style.visibility</p:attrName>
                                        </p:attrNameLst>
                                      </p:cBhvr>
                                      <p:to>
                                        <p:strVal val="visible"/>
                                      </p:to>
                                    </p:set>
                                    <p:animEffect filter="fade" transition="in">
                                      <p:cBhvr>
                                        <p:cTn dur="500"/>
                                        <p:tgtEl>
                                          <p:spTgt spid="50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457200" y="277812"/>
            <a:ext cx="8229600" cy="11398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Times"/>
              <a:buNone/>
            </a:pPr>
            <a:r>
              <a:rPr b="0" i="0" lang="en-US" sz="3600" u="none" cap="none" strike="noStrike">
                <a:solidFill>
                  <a:schemeClr val="dk2"/>
                </a:solidFill>
                <a:latin typeface="Times"/>
                <a:ea typeface="Times"/>
                <a:cs typeface="Times"/>
                <a:sym typeface="Times"/>
              </a:rPr>
              <a:t>Atomos</a:t>
            </a:r>
            <a:endParaRPr/>
          </a:p>
        </p:txBody>
      </p:sp>
      <p:sp>
        <p:nvSpPr>
          <p:cNvPr id="153" name="Google Shape;153;p28"/>
          <p:cNvSpPr txBox="1"/>
          <p:nvPr>
            <p:ph idx="1" type="body"/>
          </p:nvPr>
        </p:nvSpPr>
        <p:spPr>
          <a:xfrm>
            <a:off x="4652962" y="1600200"/>
            <a:ext cx="4033837" cy="45307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Times"/>
                <a:ea typeface="Times"/>
                <a:cs typeface="Times"/>
                <a:sym typeface="Times"/>
              </a:rPr>
              <a:t>To Democritus, atoms were </a:t>
            </a:r>
            <a:r>
              <a:rPr b="0" i="0" lang="en-US" sz="2800" u="sng" cap="none" strike="noStrike">
                <a:solidFill>
                  <a:schemeClr val="dk1"/>
                </a:solidFill>
                <a:latin typeface="Times"/>
                <a:ea typeface="Times"/>
                <a:cs typeface="Times"/>
                <a:sym typeface="Times"/>
              </a:rPr>
              <a:t>small</a:t>
            </a:r>
            <a:r>
              <a:rPr b="0" i="0" lang="en-US" sz="2800" u="none" cap="none" strike="noStrike">
                <a:solidFill>
                  <a:schemeClr val="dk1"/>
                </a:solidFill>
                <a:latin typeface="Times"/>
                <a:ea typeface="Times"/>
                <a:cs typeface="Times"/>
                <a:sym typeface="Times"/>
              </a:rPr>
              <a:t>, hard particles that were all made of the same material but were </a:t>
            </a:r>
            <a:r>
              <a:rPr b="0" i="0" lang="en-US" sz="2800" u="sng" cap="none" strike="noStrike">
                <a:solidFill>
                  <a:schemeClr val="dk1"/>
                </a:solidFill>
                <a:latin typeface="Times"/>
                <a:ea typeface="Times"/>
                <a:cs typeface="Times"/>
                <a:sym typeface="Times"/>
              </a:rPr>
              <a:t>different</a:t>
            </a:r>
            <a:r>
              <a:rPr b="0" i="0" lang="en-US" sz="2800" u="none" cap="none" strike="noStrike">
                <a:solidFill>
                  <a:schemeClr val="dk1"/>
                </a:solidFill>
                <a:latin typeface="Times"/>
                <a:ea typeface="Times"/>
                <a:cs typeface="Times"/>
                <a:sym typeface="Times"/>
              </a:rPr>
              <a:t> shapes and sizes.</a:t>
            </a:r>
            <a:endParaRPr/>
          </a:p>
          <a:p>
            <a:pPr indent="0" lvl="0" marL="0" marR="0" rtl="0" algn="l">
              <a:lnSpc>
                <a:spcPct val="100000"/>
              </a:lnSpc>
              <a:spcBef>
                <a:spcPts val="560"/>
              </a:spcBef>
              <a:spcAft>
                <a:spcPts val="0"/>
              </a:spcAft>
              <a:buClr>
                <a:schemeClr val="dk1"/>
              </a:buClr>
              <a:buSzPts val="2800"/>
              <a:buFont typeface="Noto Sans Symbols"/>
              <a:buChar char="▪"/>
            </a:pPr>
            <a:r>
              <a:rPr b="0" i="0" lang="en-US" sz="2800" u="none" cap="none" strike="noStrike">
                <a:solidFill>
                  <a:schemeClr val="dk1"/>
                </a:solidFill>
                <a:latin typeface="Times"/>
                <a:ea typeface="Times"/>
                <a:cs typeface="Times"/>
                <a:sym typeface="Times"/>
              </a:rPr>
              <a:t>Atoms were </a:t>
            </a:r>
            <a:r>
              <a:rPr b="0" i="0" lang="en-US" sz="2800" u="sng" cap="none" strike="noStrike">
                <a:solidFill>
                  <a:schemeClr val="dk1"/>
                </a:solidFill>
                <a:latin typeface="Times"/>
                <a:ea typeface="Times"/>
                <a:cs typeface="Times"/>
                <a:sym typeface="Times"/>
              </a:rPr>
              <a:t>infinite</a:t>
            </a:r>
            <a:r>
              <a:rPr b="0" i="0" lang="en-US" sz="2800" u="none" cap="none" strike="noStrike">
                <a:solidFill>
                  <a:schemeClr val="dk1"/>
                </a:solidFill>
                <a:latin typeface="Times"/>
                <a:ea typeface="Times"/>
                <a:cs typeface="Times"/>
                <a:sym typeface="Times"/>
              </a:rPr>
              <a:t> in number, always moving and capable of joining together.</a:t>
            </a:r>
            <a:endParaRPr/>
          </a:p>
        </p:txBody>
      </p:sp>
      <p:pic>
        <p:nvPicPr>
          <p:cNvPr id="154" name="Google Shape;154;p28"/>
          <p:cNvPicPr preferRelativeResize="0"/>
          <p:nvPr/>
        </p:nvPicPr>
        <p:blipFill>
          <a:blip r:embed="rId3">
            <a:alphaModFix/>
          </a:blip>
          <a:stretch>
            <a:fillRect/>
          </a:stretch>
        </p:blipFill>
        <p:spPr>
          <a:xfrm>
            <a:off x="270500" y="1776800"/>
            <a:ext cx="4267699" cy="2977200"/>
          </a:xfrm>
          <a:prstGeom prst="rect">
            <a:avLst/>
          </a:prstGeom>
          <a:noFill/>
          <a:ln>
            <a:noFill/>
          </a:ln>
        </p:spPr>
      </p:pic>
    </p:spTree>
  </p:cSld>
  <p:clrMapOvr>
    <a:masterClrMapping/>
  </p:clrMapOvr>
  <p:transition spd="slow">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4" name="Shape 514"/>
        <p:cNvGrpSpPr/>
        <p:nvPr/>
      </p:nvGrpSpPr>
      <p:grpSpPr>
        <a:xfrm>
          <a:off x="0" y="0"/>
          <a:ext cx="0" cy="0"/>
          <a:chOff x="0" y="0"/>
          <a:chExt cx="0" cy="0"/>
        </a:xfrm>
      </p:grpSpPr>
      <p:sp>
        <p:nvSpPr>
          <p:cNvPr id="515" name="Google Shape;515;p64"/>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516" name="Google Shape;516;p64"/>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3.2</a:t>
            </a:r>
            <a:endParaRPr/>
          </a:p>
        </p:txBody>
      </p:sp>
      <p:sp>
        <p:nvSpPr>
          <p:cNvPr id="517" name="Google Shape;517;p64"/>
          <p:cNvSpPr txBox="1"/>
          <p:nvPr/>
        </p:nvSpPr>
        <p:spPr>
          <a:xfrm>
            <a:off x="827087" y="620712"/>
            <a:ext cx="74168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600" u="none">
                <a:solidFill>
                  <a:schemeClr val="accent2"/>
                </a:solidFill>
                <a:latin typeface="Times New Roman"/>
                <a:ea typeface="Times New Roman"/>
                <a:cs typeface="Times New Roman"/>
                <a:sym typeface="Times New Roman"/>
              </a:rPr>
              <a:t>The Orbital-Shape Quantum Number, </a:t>
            </a:r>
            <a:r>
              <a:rPr b="0" i="1" lang="en-US" sz="3600" u="none">
                <a:solidFill>
                  <a:schemeClr val="accent2"/>
                </a:solidFill>
                <a:latin typeface="Times New Roman"/>
                <a:ea typeface="Times New Roman"/>
                <a:cs typeface="Times New Roman"/>
                <a:sym typeface="Times New Roman"/>
              </a:rPr>
              <a:t>l</a:t>
            </a:r>
            <a:endParaRPr/>
          </a:p>
        </p:txBody>
      </p:sp>
      <p:pic>
        <p:nvPicPr>
          <p:cNvPr descr="gr-12-button.jpg" id="518" name="Google Shape;518;p64"/>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519" name="Google Shape;519;p64"/>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520" name="Google Shape;520;p64"/>
          <p:cNvSpPr txBox="1"/>
          <p:nvPr/>
        </p:nvSpPr>
        <p:spPr>
          <a:xfrm>
            <a:off x="827087" y="1557337"/>
            <a:ext cx="7561262" cy="26638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Is the second quantum number</a:t>
            </a:r>
            <a:endParaRPr/>
          </a:p>
          <a:p>
            <a:pPr indent="-228600" lvl="0" marL="2286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Describes the shape</a:t>
            </a:r>
            <a:r>
              <a:rPr b="1" i="0" lang="en-US" sz="2400" u="none">
                <a:solidFill>
                  <a:schemeClr val="dk1"/>
                </a:solidFill>
                <a:latin typeface="Times New Roman"/>
                <a:ea typeface="Times New Roman"/>
                <a:cs typeface="Times New Roman"/>
                <a:sym typeface="Times New Roman"/>
              </a:rPr>
              <a:t> </a:t>
            </a:r>
            <a:r>
              <a:rPr b="0" i="0" lang="en-US" sz="2400" u="none">
                <a:solidFill>
                  <a:schemeClr val="dk1"/>
                </a:solidFill>
                <a:latin typeface="Times New Roman"/>
                <a:ea typeface="Times New Roman"/>
                <a:cs typeface="Times New Roman"/>
                <a:sym typeface="Times New Roman"/>
              </a:rPr>
              <a:t>of an orbital</a:t>
            </a:r>
            <a:endParaRPr/>
          </a:p>
          <a:p>
            <a:pPr indent="-228600" lvl="0" marL="2286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Refers to energy </a:t>
            </a:r>
            <a:r>
              <a:rPr b="1" i="0" lang="en-US" sz="2400" u="none">
                <a:solidFill>
                  <a:schemeClr val="dk1"/>
                </a:solidFill>
                <a:latin typeface="Times New Roman"/>
                <a:ea typeface="Times New Roman"/>
                <a:cs typeface="Times New Roman"/>
                <a:sym typeface="Times New Roman"/>
              </a:rPr>
              <a:t>sublevels</a:t>
            </a:r>
            <a:r>
              <a:rPr b="0" i="0" lang="en-US" sz="2400" u="none">
                <a:solidFill>
                  <a:schemeClr val="dk1"/>
                </a:solidFill>
                <a:latin typeface="Times New Roman"/>
                <a:ea typeface="Times New Roman"/>
                <a:cs typeface="Times New Roman"/>
                <a:sym typeface="Times New Roman"/>
              </a:rPr>
              <a:t>, or subshells</a:t>
            </a:r>
            <a:endParaRPr/>
          </a:p>
          <a:p>
            <a:pPr indent="-228600" lvl="0" marL="2286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Values depend on the value of </a:t>
            </a:r>
            <a:r>
              <a:rPr b="0" i="1" lang="en-US" sz="2400" u="none">
                <a:solidFill>
                  <a:schemeClr val="dk1"/>
                </a:solidFill>
                <a:latin typeface="Times New Roman"/>
                <a:ea typeface="Times New Roman"/>
                <a:cs typeface="Times New Roman"/>
                <a:sym typeface="Times New Roman"/>
              </a:rPr>
              <a:t>n. </a:t>
            </a:r>
            <a:r>
              <a:rPr b="0" i="0" lang="en-US" sz="2400" u="none">
                <a:solidFill>
                  <a:schemeClr val="dk1"/>
                </a:solidFill>
                <a:latin typeface="Times New Roman"/>
                <a:ea typeface="Times New Roman"/>
                <a:cs typeface="Times New Roman"/>
                <a:sym typeface="Times New Roman"/>
              </a:rPr>
              <a:t>They are positive integers from 0 to (</a:t>
            </a:r>
            <a:r>
              <a:rPr b="0" i="1" lang="en-US" sz="2400" u="none">
                <a:solidFill>
                  <a:schemeClr val="dk1"/>
                </a:solidFill>
                <a:latin typeface="Times New Roman"/>
                <a:ea typeface="Times New Roman"/>
                <a:cs typeface="Times New Roman"/>
                <a:sym typeface="Times New Roman"/>
              </a:rPr>
              <a:t>n</a:t>
            </a:r>
            <a:r>
              <a:rPr b="0" i="0" lang="en-US" sz="2400" u="none">
                <a:solidFill>
                  <a:schemeClr val="dk1"/>
                </a:solidFill>
                <a:latin typeface="Times New Roman"/>
                <a:ea typeface="Times New Roman"/>
                <a:cs typeface="Times New Roman"/>
                <a:sym typeface="Times New Roman"/>
              </a:rPr>
              <a:t> </a:t>
            </a:r>
            <a:r>
              <a:rPr b="0" i="0" lang="en-US" sz="2400" u="none">
                <a:solidFill>
                  <a:schemeClr val="dk1"/>
                </a:solidFill>
                <a:latin typeface="Times"/>
                <a:ea typeface="Times"/>
                <a:cs typeface="Times"/>
                <a:sym typeface="Times"/>
              </a:rPr>
              <a:t>–</a:t>
            </a:r>
            <a:r>
              <a:rPr b="0" i="0" lang="en-US" sz="2400" u="none">
                <a:solidFill>
                  <a:schemeClr val="dk1"/>
                </a:solidFill>
                <a:latin typeface="Times New Roman"/>
                <a:ea typeface="Times New Roman"/>
                <a:cs typeface="Times New Roman"/>
                <a:sym typeface="Times New Roman"/>
              </a:rPr>
              <a:t> 1)</a:t>
            </a:r>
            <a:endParaRPr/>
          </a:p>
          <a:p>
            <a:pPr indent="-228600" lvl="0" marL="2286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Each value is identified by a letter</a:t>
            </a:r>
            <a:endParaRPr/>
          </a:p>
        </p:txBody>
      </p:sp>
      <p:sp>
        <p:nvSpPr>
          <p:cNvPr id="521" name="Google Shape;521;p64"/>
          <p:cNvSpPr txBox="1"/>
          <p:nvPr/>
        </p:nvSpPr>
        <p:spPr>
          <a:xfrm>
            <a:off x="5508625" y="3716337"/>
            <a:ext cx="2413000"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1" lang="en-US" sz="2000" u="none">
                <a:solidFill>
                  <a:schemeClr val="dk1"/>
                </a:solidFill>
                <a:latin typeface="Times New Roman"/>
                <a:ea typeface="Times New Roman"/>
                <a:cs typeface="Times New Roman"/>
                <a:sym typeface="Times New Roman"/>
              </a:rPr>
              <a:t>l</a:t>
            </a:r>
            <a:r>
              <a:rPr b="0" i="0" lang="en-US" sz="2000" u="none">
                <a:solidFill>
                  <a:schemeClr val="dk1"/>
                </a:solidFill>
                <a:latin typeface="Times New Roman"/>
                <a:ea typeface="Times New Roman"/>
                <a:cs typeface="Times New Roman"/>
                <a:sym typeface="Times New Roman"/>
              </a:rPr>
              <a:t> = 0 orbital	</a:t>
            </a:r>
            <a:r>
              <a:rPr b="0" i="1" lang="en-US" sz="2000" u="none">
                <a:solidFill>
                  <a:schemeClr val="dk1"/>
                </a:solidFill>
                <a:latin typeface="Times New Roman"/>
                <a:ea typeface="Times New Roman"/>
                <a:cs typeface="Times New Roman"/>
                <a:sym typeface="Times New Roman"/>
              </a:rPr>
              <a:t>s</a:t>
            </a:r>
            <a:endParaRPr/>
          </a:p>
          <a:p>
            <a:pPr indent="0" lvl="0" marL="0" marR="0" rtl="0" algn="l">
              <a:lnSpc>
                <a:spcPct val="100000"/>
              </a:lnSpc>
              <a:spcBef>
                <a:spcPts val="0"/>
              </a:spcBef>
              <a:spcAft>
                <a:spcPts val="0"/>
              </a:spcAft>
              <a:buClr>
                <a:schemeClr val="dk1"/>
              </a:buClr>
              <a:buFont typeface="Times New Roman"/>
              <a:buNone/>
            </a:pPr>
            <a:r>
              <a:rPr b="0" i="1" lang="en-US" sz="2000" u="none">
                <a:solidFill>
                  <a:schemeClr val="dk1"/>
                </a:solidFill>
                <a:latin typeface="Times New Roman"/>
                <a:ea typeface="Times New Roman"/>
                <a:cs typeface="Times New Roman"/>
                <a:sym typeface="Times New Roman"/>
              </a:rPr>
              <a:t>l</a:t>
            </a:r>
            <a:r>
              <a:rPr b="0" i="0" lang="en-US" sz="2000" u="none">
                <a:solidFill>
                  <a:schemeClr val="dk1"/>
                </a:solidFill>
                <a:latin typeface="Times New Roman"/>
                <a:ea typeface="Times New Roman"/>
                <a:cs typeface="Times New Roman"/>
                <a:sym typeface="Times New Roman"/>
              </a:rPr>
              <a:t> = 1 orbital	</a:t>
            </a:r>
            <a:r>
              <a:rPr b="0" i="1" lang="en-US" sz="2000" u="none">
                <a:solidFill>
                  <a:schemeClr val="dk1"/>
                </a:solidFill>
                <a:latin typeface="Times New Roman"/>
                <a:ea typeface="Times New Roman"/>
                <a:cs typeface="Times New Roman"/>
                <a:sym typeface="Times New Roman"/>
              </a:rPr>
              <a:t>p</a:t>
            </a:r>
            <a:endParaRPr b="0" i="0" sz="20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Times New Roman"/>
              <a:buNone/>
            </a:pPr>
            <a:r>
              <a:rPr b="0" i="1" lang="en-US" sz="2000" u="none">
                <a:solidFill>
                  <a:schemeClr val="dk1"/>
                </a:solidFill>
                <a:latin typeface="Times New Roman"/>
                <a:ea typeface="Times New Roman"/>
                <a:cs typeface="Times New Roman"/>
                <a:sym typeface="Times New Roman"/>
              </a:rPr>
              <a:t>l</a:t>
            </a:r>
            <a:r>
              <a:rPr b="0" i="0" lang="en-US" sz="2000" u="none">
                <a:solidFill>
                  <a:schemeClr val="dk1"/>
                </a:solidFill>
                <a:latin typeface="Times New Roman"/>
                <a:ea typeface="Times New Roman"/>
                <a:cs typeface="Times New Roman"/>
                <a:sym typeface="Times New Roman"/>
              </a:rPr>
              <a:t> = 2 orbital	</a:t>
            </a:r>
            <a:r>
              <a:rPr b="0" i="1" lang="en-US" sz="2000" u="none">
                <a:solidFill>
                  <a:schemeClr val="dk1"/>
                </a:solidFill>
                <a:latin typeface="Times New Roman"/>
                <a:ea typeface="Times New Roman"/>
                <a:cs typeface="Times New Roman"/>
                <a:sym typeface="Times New Roman"/>
              </a:rPr>
              <a:t>d</a:t>
            </a:r>
            <a:endParaRPr/>
          </a:p>
          <a:p>
            <a:pPr indent="0" lvl="0" marL="0" marR="0" rtl="0" algn="l">
              <a:lnSpc>
                <a:spcPct val="100000"/>
              </a:lnSpc>
              <a:spcBef>
                <a:spcPts val="0"/>
              </a:spcBef>
              <a:spcAft>
                <a:spcPts val="0"/>
              </a:spcAft>
              <a:buClr>
                <a:schemeClr val="dk1"/>
              </a:buClr>
              <a:buFont typeface="Times New Roman"/>
              <a:buNone/>
            </a:pPr>
            <a:r>
              <a:rPr b="0" i="1" lang="en-US" sz="2000" u="none">
                <a:solidFill>
                  <a:schemeClr val="dk1"/>
                </a:solidFill>
                <a:latin typeface="Times New Roman"/>
                <a:ea typeface="Times New Roman"/>
                <a:cs typeface="Times New Roman"/>
                <a:sym typeface="Times New Roman"/>
              </a:rPr>
              <a:t>l</a:t>
            </a:r>
            <a:r>
              <a:rPr b="0" i="0" lang="en-US" sz="2000" u="none">
                <a:solidFill>
                  <a:schemeClr val="dk1"/>
                </a:solidFill>
                <a:latin typeface="Times New Roman"/>
                <a:ea typeface="Times New Roman"/>
                <a:cs typeface="Times New Roman"/>
                <a:sym typeface="Times New Roman"/>
              </a:rPr>
              <a:t> = 3 orbital	</a:t>
            </a:r>
            <a:r>
              <a:rPr b="0" i="1" lang="en-US" sz="2000" u="none">
                <a:solidFill>
                  <a:schemeClr val="dk1"/>
                </a:solidFill>
                <a:latin typeface="Times New Roman"/>
                <a:ea typeface="Times New Roman"/>
                <a:cs typeface="Times New Roman"/>
                <a:sym typeface="Times New Roman"/>
              </a:rPr>
              <a:t>f</a:t>
            </a:r>
            <a:endParaRPr/>
          </a:p>
        </p:txBody>
      </p:sp>
      <p:sp>
        <p:nvSpPr>
          <p:cNvPr id="522" name="Google Shape;522;p64"/>
          <p:cNvSpPr txBox="1"/>
          <p:nvPr/>
        </p:nvSpPr>
        <p:spPr>
          <a:xfrm>
            <a:off x="827087" y="5084762"/>
            <a:ext cx="7850187" cy="822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An energy sublevel is identified by combining </a:t>
            </a:r>
            <a:r>
              <a:rPr b="0" i="1" lang="en-US" sz="2400" u="none">
                <a:solidFill>
                  <a:schemeClr val="dk1"/>
                </a:solidFill>
                <a:latin typeface="Times New Roman"/>
                <a:ea typeface="Times New Roman"/>
                <a:cs typeface="Times New Roman"/>
                <a:sym typeface="Times New Roman"/>
              </a:rPr>
              <a:t>n</a:t>
            </a:r>
            <a:r>
              <a:rPr b="0" i="0" lang="en-US" sz="2400" u="none">
                <a:solidFill>
                  <a:schemeClr val="dk1"/>
                </a:solidFill>
                <a:latin typeface="Times New Roman"/>
                <a:ea typeface="Times New Roman"/>
                <a:cs typeface="Times New Roman"/>
                <a:sym typeface="Times New Roman"/>
              </a:rPr>
              <a:t> with the orbital letter. For example, </a:t>
            </a:r>
            <a:r>
              <a:rPr b="0" i="1" lang="en-US" sz="2400" u="none">
                <a:solidFill>
                  <a:schemeClr val="dk1"/>
                </a:solidFill>
                <a:latin typeface="Times New Roman"/>
                <a:ea typeface="Times New Roman"/>
                <a:cs typeface="Times New Roman"/>
                <a:sym typeface="Times New Roman"/>
              </a:rPr>
              <a:t>n</a:t>
            </a:r>
            <a:r>
              <a:rPr b="0" i="0" lang="en-US" sz="2400" u="none">
                <a:solidFill>
                  <a:schemeClr val="dk1"/>
                </a:solidFill>
                <a:latin typeface="Times New Roman"/>
                <a:ea typeface="Times New Roman"/>
                <a:cs typeface="Times New Roman"/>
                <a:sym typeface="Times New Roman"/>
              </a:rPr>
              <a:t> = 2, </a:t>
            </a:r>
            <a:r>
              <a:rPr b="0" i="1" lang="en-US" sz="2400" u="none">
                <a:solidFill>
                  <a:schemeClr val="dk1"/>
                </a:solidFill>
                <a:latin typeface="Times New Roman"/>
                <a:ea typeface="Times New Roman"/>
                <a:cs typeface="Times New Roman"/>
                <a:sym typeface="Times New Roman"/>
              </a:rPr>
              <a:t>l</a:t>
            </a:r>
            <a:r>
              <a:rPr b="0" i="0" lang="en-US" sz="2400" u="none">
                <a:solidFill>
                  <a:schemeClr val="dk1"/>
                </a:solidFill>
                <a:latin typeface="Times New Roman"/>
                <a:ea typeface="Times New Roman"/>
                <a:cs typeface="Times New Roman"/>
                <a:sym typeface="Times New Roman"/>
              </a:rPr>
              <a:t> = 1: 2p sublevel</a:t>
            </a:r>
            <a:endParaRPr/>
          </a:p>
        </p:txBody>
      </p:sp>
      <p:sp>
        <p:nvSpPr>
          <p:cNvPr id="523" name="Google Shape;523;p64"/>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0">
                                            <p:txEl>
                                              <p:pRg end="0" st="0"/>
                                            </p:txEl>
                                          </p:spTgt>
                                        </p:tgtEl>
                                        <p:attrNameLst>
                                          <p:attrName>style.visibility</p:attrName>
                                        </p:attrNameLst>
                                      </p:cBhvr>
                                      <p:to>
                                        <p:strVal val="visible"/>
                                      </p:to>
                                    </p:set>
                                    <p:animEffect filter="fade" transition="in">
                                      <p:cBhvr>
                                        <p:cTn dur="500"/>
                                        <p:tgtEl>
                                          <p:spTgt spid="52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0">
                                            <p:txEl>
                                              <p:pRg end="1" st="1"/>
                                            </p:txEl>
                                          </p:spTgt>
                                        </p:tgtEl>
                                        <p:attrNameLst>
                                          <p:attrName>style.visibility</p:attrName>
                                        </p:attrNameLst>
                                      </p:cBhvr>
                                      <p:to>
                                        <p:strVal val="visible"/>
                                      </p:to>
                                    </p:set>
                                    <p:animEffect filter="fade" transition="in">
                                      <p:cBhvr>
                                        <p:cTn dur="500"/>
                                        <p:tgtEl>
                                          <p:spTgt spid="52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0">
                                            <p:txEl>
                                              <p:pRg end="2" st="2"/>
                                            </p:txEl>
                                          </p:spTgt>
                                        </p:tgtEl>
                                        <p:attrNameLst>
                                          <p:attrName>style.visibility</p:attrName>
                                        </p:attrNameLst>
                                      </p:cBhvr>
                                      <p:to>
                                        <p:strVal val="visible"/>
                                      </p:to>
                                    </p:set>
                                    <p:animEffect filter="fade" transition="in">
                                      <p:cBhvr>
                                        <p:cTn dur="500"/>
                                        <p:tgtEl>
                                          <p:spTgt spid="52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0">
                                            <p:txEl>
                                              <p:pRg end="3" st="3"/>
                                            </p:txEl>
                                          </p:spTgt>
                                        </p:tgtEl>
                                        <p:attrNameLst>
                                          <p:attrName>style.visibility</p:attrName>
                                        </p:attrNameLst>
                                      </p:cBhvr>
                                      <p:to>
                                        <p:strVal val="visible"/>
                                      </p:to>
                                    </p:set>
                                    <p:animEffect filter="fade" transition="in">
                                      <p:cBhvr>
                                        <p:cTn dur="500"/>
                                        <p:tgtEl>
                                          <p:spTgt spid="52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0">
                                            <p:txEl>
                                              <p:pRg end="4" st="4"/>
                                            </p:txEl>
                                          </p:spTgt>
                                        </p:tgtEl>
                                        <p:attrNameLst>
                                          <p:attrName>style.visibility</p:attrName>
                                        </p:attrNameLst>
                                      </p:cBhvr>
                                      <p:to>
                                        <p:strVal val="visible"/>
                                      </p:to>
                                    </p:set>
                                    <p:animEffect filter="fade" transition="in">
                                      <p:cBhvr>
                                        <p:cTn dur="500"/>
                                        <p:tgtEl>
                                          <p:spTgt spid="520">
                                            <p:txEl>
                                              <p:pRg end="4" st="4"/>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500"/>
                                        <p:tgtEl>
                                          <p:spTgt spid="52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22">
                                            <p:txEl>
                                              <p:pRg end="0" st="0"/>
                                            </p:txEl>
                                          </p:spTgt>
                                        </p:tgtEl>
                                        <p:attrNameLst>
                                          <p:attrName>style.visibility</p:attrName>
                                        </p:attrNameLst>
                                      </p:cBhvr>
                                      <p:to>
                                        <p:strVal val="visible"/>
                                      </p:to>
                                    </p:set>
                                    <p:animEffect filter="fade" transition="in">
                                      <p:cBhvr>
                                        <p:cTn dur="500"/>
                                        <p:tgtEl>
                                          <p:spTgt spid="52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7" name="Shape 527"/>
        <p:cNvGrpSpPr/>
        <p:nvPr/>
      </p:nvGrpSpPr>
      <p:grpSpPr>
        <a:xfrm>
          <a:off x="0" y="0"/>
          <a:ext cx="0" cy="0"/>
          <a:chOff x="0" y="0"/>
          <a:chExt cx="0" cy="0"/>
        </a:xfrm>
      </p:grpSpPr>
      <p:sp>
        <p:nvSpPr>
          <p:cNvPr id="528" name="Google Shape;528;p65"/>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529" name="Google Shape;529;p65"/>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3.2</a:t>
            </a:r>
            <a:endParaRPr/>
          </a:p>
        </p:txBody>
      </p:sp>
      <p:sp>
        <p:nvSpPr>
          <p:cNvPr id="530" name="Google Shape;530;p65"/>
          <p:cNvSpPr txBox="1"/>
          <p:nvPr/>
        </p:nvSpPr>
        <p:spPr>
          <a:xfrm>
            <a:off x="827087" y="620712"/>
            <a:ext cx="74168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600" u="none">
                <a:solidFill>
                  <a:schemeClr val="accent2"/>
                </a:solidFill>
                <a:latin typeface="Times New Roman"/>
                <a:ea typeface="Times New Roman"/>
                <a:cs typeface="Times New Roman"/>
                <a:sym typeface="Times New Roman"/>
              </a:rPr>
              <a:t>The Magnetic Quantum Number, </a:t>
            </a:r>
            <a:r>
              <a:rPr b="0" i="1" lang="en-US" sz="3600" u="none">
                <a:solidFill>
                  <a:schemeClr val="accent2"/>
                </a:solidFill>
                <a:latin typeface="Times New Roman"/>
                <a:ea typeface="Times New Roman"/>
                <a:cs typeface="Times New Roman"/>
                <a:sym typeface="Times New Roman"/>
              </a:rPr>
              <a:t>m</a:t>
            </a:r>
            <a:r>
              <a:rPr b="0" baseline="-25000" i="1" lang="en-US" sz="3600" u="none">
                <a:solidFill>
                  <a:schemeClr val="accent2"/>
                </a:solidFill>
                <a:latin typeface="Times New Roman"/>
                <a:ea typeface="Times New Roman"/>
                <a:cs typeface="Times New Roman"/>
                <a:sym typeface="Times New Roman"/>
              </a:rPr>
              <a:t>l</a:t>
            </a:r>
            <a:endParaRPr/>
          </a:p>
        </p:txBody>
      </p:sp>
      <p:sp>
        <p:nvSpPr>
          <p:cNvPr id="531" name="Google Shape;531;p65"/>
          <p:cNvSpPr txBox="1"/>
          <p:nvPr/>
        </p:nvSpPr>
        <p:spPr>
          <a:xfrm>
            <a:off x="6084887" y="4437062"/>
            <a:ext cx="2232025" cy="523875"/>
          </a:xfrm>
          <a:prstGeom prst="rect">
            <a:avLst/>
          </a:prstGeom>
          <a:solidFill>
            <a:srgbClr val="9C9CDF">
              <a:alpha val="3254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1" lang="en-US" sz="1400" u="none">
                <a:solidFill>
                  <a:schemeClr val="dk1"/>
                </a:solidFill>
                <a:latin typeface="Arial"/>
                <a:ea typeface="Arial"/>
                <a:cs typeface="Arial"/>
                <a:sym typeface="Arial"/>
              </a:rPr>
              <a:t>s, p, </a:t>
            </a:r>
            <a:r>
              <a:rPr b="0" i="0" lang="en-US" sz="1400" u="none">
                <a:solidFill>
                  <a:schemeClr val="dk1"/>
                </a:solidFill>
                <a:latin typeface="Arial"/>
                <a:ea typeface="Arial"/>
                <a:cs typeface="Arial"/>
                <a:sym typeface="Arial"/>
              </a:rPr>
              <a:t>and</a:t>
            </a:r>
            <a:r>
              <a:rPr b="0" i="1" lang="en-US" sz="1400" u="none">
                <a:solidFill>
                  <a:schemeClr val="dk1"/>
                </a:solidFill>
                <a:latin typeface="Arial"/>
                <a:ea typeface="Arial"/>
                <a:cs typeface="Arial"/>
                <a:sym typeface="Arial"/>
              </a:rPr>
              <a:t> d </a:t>
            </a:r>
            <a:r>
              <a:rPr b="0" i="0" lang="en-US" sz="1400" u="none">
                <a:solidFill>
                  <a:schemeClr val="dk1"/>
                </a:solidFill>
                <a:latin typeface="Arial"/>
                <a:ea typeface="Arial"/>
                <a:cs typeface="Arial"/>
                <a:sym typeface="Arial"/>
              </a:rPr>
              <a:t>orbitals have characteristic shapes.</a:t>
            </a:r>
            <a:endParaRPr/>
          </a:p>
        </p:txBody>
      </p:sp>
      <p:pic>
        <p:nvPicPr>
          <p:cNvPr descr="gr-12-button.jpg" id="532" name="Google Shape;532;p65"/>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533" name="Google Shape;533;p65"/>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534" name="Google Shape;534;p65"/>
          <p:cNvSpPr txBox="1"/>
          <p:nvPr/>
        </p:nvSpPr>
        <p:spPr>
          <a:xfrm>
            <a:off x="827087" y="1412875"/>
            <a:ext cx="7489825" cy="15113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Is the third quantum number </a:t>
            </a:r>
            <a:endParaRPr b="0" baseline="-25000" i="1" sz="2400" u="none">
              <a:solidFill>
                <a:schemeClr val="dk1"/>
              </a:solidFill>
              <a:latin typeface="Times New Roman"/>
              <a:ea typeface="Times New Roman"/>
              <a:cs typeface="Times New Roman"/>
              <a:sym typeface="Times New Roman"/>
            </a:endParaRPr>
          </a:p>
          <a:p>
            <a:pPr indent="-457200" lvl="0" marL="4572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Indicates the orientation of the orbital in space</a:t>
            </a:r>
            <a:endParaRPr/>
          </a:p>
          <a:p>
            <a:pPr indent="-457200" lvl="0" marL="4572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For a given </a:t>
            </a:r>
            <a:r>
              <a:rPr b="0" i="1" lang="en-US" sz="2400" u="none">
                <a:solidFill>
                  <a:schemeClr val="dk1"/>
                </a:solidFill>
                <a:latin typeface="Times New Roman"/>
                <a:ea typeface="Times New Roman"/>
                <a:cs typeface="Times New Roman"/>
                <a:sym typeface="Times New Roman"/>
              </a:rPr>
              <a:t>l</a:t>
            </a:r>
            <a:r>
              <a:rPr b="0" i="0" lang="en-US" sz="2400" u="none">
                <a:solidFill>
                  <a:schemeClr val="dk1"/>
                </a:solidFill>
                <a:latin typeface="Times New Roman"/>
                <a:ea typeface="Times New Roman"/>
                <a:cs typeface="Times New Roman"/>
                <a:sym typeface="Times New Roman"/>
              </a:rPr>
              <a:t> there are (2</a:t>
            </a:r>
            <a:r>
              <a:rPr b="0" i="1" lang="en-US" sz="2400" u="none">
                <a:solidFill>
                  <a:schemeClr val="dk1"/>
                </a:solidFill>
                <a:latin typeface="Times New Roman"/>
                <a:ea typeface="Times New Roman"/>
                <a:cs typeface="Times New Roman"/>
                <a:sym typeface="Times New Roman"/>
              </a:rPr>
              <a:t>l</a:t>
            </a:r>
            <a:r>
              <a:rPr b="0" i="0" lang="en-US" sz="2400" u="none">
                <a:solidFill>
                  <a:schemeClr val="dk1"/>
                </a:solidFill>
                <a:latin typeface="Times New Roman"/>
                <a:ea typeface="Times New Roman"/>
                <a:cs typeface="Times New Roman"/>
                <a:sym typeface="Times New Roman"/>
              </a:rPr>
              <a:t> +1) values for </a:t>
            </a:r>
            <a:r>
              <a:rPr b="0" i="1" lang="en-US" sz="2400" u="none">
                <a:solidFill>
                  <a:schemeClr val="dk1"/>
                </a:solidFill>
                <a:latin typeface="Times New Roman"/>
                <a:ea typeface="Times New Roman"/>
                <a:cs typeface="Times New Roman"/>
                <a:sym typeface="Times New Roman"/>
              </a:rPr>
              <a:t>m</a:t>
            </a:r>
            <a:r>
              <a:rPr b="0" baseline="-25000" i="1" lang="en-US" sz="2400" u="none">
                <a:solidFill>
                  <a:schemeClr val="dk1"/>
                </a:solidFill>
                <a:latin typeface="Times New Roman"/>
                <a:ea typeface="Times New Roman"/>
                <a:cs typeface="Times New Roman"/>
                <a:sym typeface="Times New Roman"/>
              </a:rPr>
              <a:t>l</a:t>
            </a:r>
            <a:endParaRPr/>
          </a:p>
          <a:p>
            <a:pPr indent="-457200" lvl="0" marL="4572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The total number of orbitals for an energy level is </a:t>
            </a:r>
            <a:r>
              <a:rPr b="0" i="1" lang="en-US" sz="2400" u="none">
                <a:solidFill>
                  <a:schemeClr val="dk1"/>
                </a:solidFill>
                <a:latin typeface="Times New Roman"/>
                <a:ea typeface="Times New Roman"/>
                <a:cs typeface="Times New Roman"/>
                <a:sym typeface="Times New Roman"/>
              </a:rPr>
              <a:t>n</a:t>
            </a:r>
            <a:r>
              <a:rPr b="0" baseline="30000" i="0" lang="en-US" sz="2400" u="none">
                <a:solidFill>
                  <a:schemeClr val="dk1"/>
                </a:solidFill>
                <a:latin typeface="Times New Roman"/>
                <a:ea typeface="Times New Roman"/>
                <a:cs typeface="Times New Roman"/>
                <a:sym typeface="Times New Roman"/>
              </a:rPr>
              <a:t>2</a:t>
            </a:r>
            <a:endParaRPr/>
          </a:p>
        </p:txBody>
      </p:sp>
      <p:sp>
        <p:nvSpPr>
          <p:cNvPr id="535" name="Google Shape;535;p65"/>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pic>
        <p:nvPicPr>
          <p:cNvPr descr="D:\Pictures\Chem12\Ch03\chem12_pg177_3-14.jpg" id="536" name="Google Shape;536;p65"/>
          <p:cNvPicPr preferRelativeResize="0"/>
          <p:nvPr/>
        </p:nvPicPr>
        <p:blipFill rotWithShape="1">
          <a:blip r:embed="rId4">
            <a:alphaModFix/>
          </a:blip>
          <a:srcRect b="0" l="0" r="0" t="0"/>
          <a:stretch/>
        </p:blipFill>
        <p:spPr>
          <a:xfrm>
            <a:off x="1476375" y="3357562"/>
            <a:ext cx="4503737" cy="29860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4">
                                            <p:txEl>
                                              <p:pRg end="0" st="0"/>
                                            </p:txEl>
                                          </p:spTgt>
                                        </p:tgtEl>
                                        <p:attrNameLst>
                                          <p:attrName>style.visibility</p:attrName>
                                        </p:attrNameLst>
                                      </p:cBhvr>
                                      <p:to>
                                        <p:strVal val="visible"/>
                                      </p:to>
                                    </p:set>
                                    <p:animEffect filter="fade" transition="in">
                                      <p:cBhvr>
                                        <p:cTn dur="500"/>
                                        <p:tgtEl>
                                          <p:spTgt spid="53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4">
                                            <p:txEl>
                                              <p:pRg end="1" st="1"/>
                                            </p:txEl>
                                          </p:spTgt>
                                        </p:tgtEl>
                                        <p:attrNameLst>
                                          <p:attrName>style.visibility</p:attrName>
                                        </p:attrNameLst>
                                      </p:cBhvr>
                                      <p:to>
                                        <p:strVal val="visible"/>
                                      </p:to>
                                    </p:set>
                                    <p:animEffect filter="fade" transition="in">
                                      <p:cBhvr>
                                        <p:cTn dur="500"/>
                                        <p:tgtEl>
                                          <p:spTgt spid="53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4">
                                            <p:txEl>
                                              <p:pRg end="2" st="2"/>
                                            </p:txEl>
                                          </p:spTgt>
                                        </p:tgtEl>
                                        <p:attrNameLst>
                                          <p:attrName>style.visibility</p:attrName>
                                        </p:attrNameLst>
                                      </p:cBhvr>
                                      <p:to>
                                        <p:strVal val="visible"/>
                                      </p:to>
                                    </p:set>
                                    <p:animEffect filter="fade" transition="in">
                                      <p:cBhvr>
                                        <p:cTn dur="500"/>
                                        <p:tgtEl>
                                          <p:spTgt spid="53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4">
                                            <p:txEl>
                                              <p:pRg end="3" st="3"/>
                                            </p:txEl>
                                          </p:spTgt>
                                        </p:tgtEl>
                                        <p:attrNameLst>
                                          <p:attrName>style.visibility</p:attrName>
                                        </p:attrNameLst>
                                      </p:cBhvr>
                                      <p:to>
                                        <p:strVal val="visible"/>
                                      </p:to>
                                    </p:set>
                                    <p:animEffect filter="fade" transition="in">
                                      <p:cBhvr>
                                        <p:cTn dur="500"/>
                                        <p:tgtEl>
                                          <p:spTgt spid="534">
                                            <p:txEl>
                                              <p:pRg end="3" st="3"/>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5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500"/>
                                        <p:tgtEl>
                                          <p:spTgt spid="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1" name="Shape 541"/>
        <p:cNvGrpSpPr/>
        <p:nvPr/>
      </p:nvGrpSpPr>
      <p:grpSpPr>
        <a:xfrm>
          <a:off x="0" y="0"/>
          <a:ext cx="0" cy="0"/>
          <a:chOff x="0" y="0"/>
          <a:chExt cx="0" cy="0"/>
        </a:xfrm>
      </p:grpSpPr>
      <p:sp>
        <p:nvSpPr>
          <p:cNvPr id="542" name="Google Shape;542;p66"/>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543" name="Google Shape;543;p66"/>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3.2</a:t>
            </a:r>
            <a:endParaRPr/>
          </a:p>
        </p:txBody>
      </p:sp>
      <p:sp>
        <p:nvSpPr>
          <p:cNvPr id="544" name="Google Shape;544;p66"/>
          <p:cNvSpPr txBox="1"/>
          <p:nvPr/>
        </p:nvSpPr>
        <p:spPr>
          <a:xfrm>
            <a:off x="827087" y="620712"/>
            <a:ext cx="74168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600" u="none">
                <a:solidFill>
                  <a:schemeClr val="accent2"/>
                </a:solidFill>
                <a:latin typeface="Times New Roman"/>
                <a:ea typeface="Times New Roman"/>
                <a:cs typeface="Times New Roman"/>
                <a:sym typeface="Times New Roman"/>
              </a:rPr>
              <a:t>The Spin Quantum Number, </a:t>
            </a:r>
            <a:r>
              <a:rPr b="0" i="1" lang="en-US" sz="3600" u="none">
                <a:solidFill>
                  <a:schemeClr val="accent2"/>
                </a:solidFill>
                <a:latin typeface="Times New Roman"/>
                <a:ea typeface="Times New Roman"/>
                <a:cs typeface="Times New Roman"/>
                <a:sym typeface="Times New Roman"/>
              </a:rPr>
              <a:t>m</a:t>
            </a:r>
            <a:r>
              <a:rPr b="0" baseline="-25000" i="1" lang="en-US" sz="3600" u="none">
                <a:solidFill>
                  <a:schemeClr val="accent2"/>
                </a:solidFill>
                <a:latin typeface="Times New Roman"/>
                <a:ea typeface="Times New Roman"/>
                <a:cs typeface="Times New Roman"/>
                <a:sym typeface="Times New Roman"/>
              </a:rPr>
              <a:t>s</a:t>
            </a:r>
            <a:endParaRPr/>
          </a:p>
        </p:txBody>
      </p:sp>
      <p:pic>
        <p:nvPicPr>
          <p:cNvPr descr="gr-12-button.jpg" id="545" name="Google Shape;545;p66"/>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546" name="Google Shape;546;p66"/>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547" name="Google Shape;547;p66"/>
          <p:cNvSpPr txBox="1"/>
          <p:nvPr/>
        </p:nvSpPr>
        <p:spPr>
          <a:xfrm>
            <a:off x="827087" y="1485900"/>
            <a:ext cx="7489825" cy="15113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Is the fourth quantum number </a:t>
            </a:r>
            <a:endParaRPr b="0" i="1" sz="2400" u="none">
              <a:solidFill>
                <a:schemeClr val="dk1"/>
              </a:solidFill>
              <a:latin typeface="Times New Roman"/>
              <a:ea typeface="Times New Roman"/>
              <a:cs typeface="Times New Roman"/>
              <a:sym typeface="Times New Roman"/>
            </a:endParaRPr>
          </a:p>
          <a:p>
            <a:pPr indent="-457200" lvl="0" marL="4572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Specifies the orientation of the axis of electron spin</a:t>
            </a:r>
            <a:endParaRPr/>
          </a:p>
          <a:p>
            <a:pPr indent="-457200" lvl="0" marL="4572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 Two possible values: +</a:t>
            </a:r>
            <a:r>
              <a:rPr b="0" i="0" lang="en-US" sz="2400" u="none">
                <a:solidFill>
                  <a:schemeClr val="dk1"/>
                </a:solidFill>
                <a:latin typeface="Times"/>
                <a:ea typeface="Times"/>
                <a:cs typeface="Times"/>
                <a:sym typeface="Times"/>
              </a:rPr>
              <a:t>½</a:t>
            </a:r>
            <a:r>
              <a:rPr b="0" i="0" lang="en-US" sz="2400" u="none">
                <a:solidFill>
                  <a:schemeClr val="dk1"/>
                </a:solidFill>
                <a:latin typeface="Times New Roman"/>
                <a:ea typeface="Times New Roman"/>
                <a:cs typeface="Times New Roman"/>
                <a:sym typeface="Times New Roman"/>
              </a:rPr>
              <a:t> or </a:t>
            </a:r>
            <a:r>
              <a:rPr b="0" i="0" lang="en-US" sz="2400" u="none">
                <a:solidFill>
                  <a:schemeClr val="dk1"/>
                </a:solidFill>
                <a:latin typeface="Times"/>
                <a:ea typeface="Times"/>
                <a:cs typeface="Times"/>
                <a:sym typeface="Times"/>
              </a:rPr>
              <a:t>–½</a:t>
            </a:r>
            <a:endParaRPr/>
          </a:p>
        </p:txBody>
      </p:sp>
      <p:sp>
        <p:nvSpPr>
          <p:cNvPr id="548" name="Google Shape;548;p66"/>
          <p:cNvSpPr txBox="1"/>
          <p:nvPr/>
        </p:nvSpPr>
        <p:spPr>
          <a:xfrm>
            <a:off x="684212" y="2997200"/>
            <a:ext cx="20177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To summarize:</a:t>
            </a:r>
            <a:endParaRPr/>
          </a:p>
        </p:txBody>
      </p:sp>
      <p:sp>
        <p:nvSpPr>
          <p:cNvPr id="549" name="Google Shape;549;p66"/>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pic>
        <p:nvPicPr>
          <p:cNvPr descr="D:\Pictures\Chem12\Ch03\table3.1.png" id="550" name="Google Shape;550;p66"/>
          <p:cNvPicPr preferRelativeResize="0"/>
          <p:nvPr/>
        </p:nvPicPr>
        <p:blipFill rotWithShape="1">
          <a:blip r:embed="rId4">
            <a:alphaModFix/>
          </a:blip>
          <a:srcRect b="0" l="0" r="0" t="0"/>
          <a:stretch/>
        </p:blipFill>
        <p:spPr>
          <a:xfrm>
            <a:off x="755650" y="3500437"/>
            <a:ext cx="7667625" cy="2311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7">
                                            <p:txEl>
                                              <p:pRg end="0" st="0"/>
                                            </p:txEl>
                                          </p:spTgt>
                                        </p:tgtEl>
                                        <p:attrNameLst>
                                          <p:attrName>style.visibility</p:attrName>
                                        </p:attrNameLst>
                                      </p:cBhvr>
                                      <p:to>
                                        <p:strVal val="visible"/>
                                      </p:to>
                                    </p:set>
                                    <p:animEffect filter="fade" transition="in">
                                      <p:cBhvr>
                                        <p:cTn dur="500"/>
                                        <p:tgtEl>
                                          <p:spTgt spid="54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7">
                                            <p:txEl>
                                              <p:pRg end="1" st="1"/>
                                            </p:txEl>
                                          </p:spTgt>
                                        </p:tgtEl>
                                        <p:attrNameLst>
                                          <p:attrName>style.visibility</p:attrName>
                                        </p:attrNameLst>
                                      </p:cBhvr>
                                      <p:to>
                                        <p:strVal val="visible"/>
                                      </p:to>
                                    </p:set>
                                    <p:animEffect filter="fade" transition="in">
                                      <p:cBhvr>
                                        <p:cTn dur="500"/>
                                        <p:tgtEl>
                                          <p:spTgt spid="54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7">
                                            <p:txEl>
                                              <p:pRg end="2" st="2"/>
                                            </p:txEl>
                                          </p:spTgt>
                                        </p:tgtEl>
                                        <p:attrNameLst>
                                          <p:attrName>style.visibility</p:attrName>
                                        </p:attrNameLst>
                                      </p:cBhvr>
                                      <p:to>
                                        <p:strVal val="visible"/>
                                      </p:to>
                                    </p:set>
                                    <p:animEffect filter="fade" transition="in">
                                      <p:cBhvr>
                                        <p:cTn dur="500"/>
                                        <p:tgtEl>
                                          <p:spTgt spid="547">
                                            <p:txEl>
                                              <p:pRg end="2" st="2"/>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48">
                                            <p:txEl>
                                              <p:pRg end="0" st="0"/>
                                            </p:txEl>
                                          </p:spTgt>
                                        </p:tgtEl>
                                        <p:attrNameLst>
                                          <p:attrName>style.visibility</p:attrName>
                                        </p:attrNameLst>
                                      </p:cBhvr>
                                      <p:to>
                                        <p:strVal val="visible"/>
                                      </p:to>
                                    </p:set>
                                    <p:animEffect filter="fade" transition="in">
                                      <p:cBhvr>
                                        <p:cTn dur="500"/>
                                        <p:tgtEl>
                                          <p:spTgt spid="548">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500"/>
                                        <p:tgtEl>
                                          <p:spTgt spid="5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4" name="Shape 554"/>
        <p:cNvGrpSpPr/>
        <p:nvPr/>
      </p:nvGrpSpPr>
      <p:grpSpPr>
        <a:xfrm>
          <a:off x="0" y="0"/>
          <a:ext cx="0" cy="0"/>
          <a:chOff x="0" y="0"/>
          <a:chExt cx="0" cy="0"/>
        </a:xfrm>
      </p:grpSpPr>
      <p:sp>
        <p:nvSpPr>
          <p:cNvPr id="555" name="Google Shape;555;p67"/>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556" name="Google Shape;556;p67"/>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3.2</a:t>
            </a:r>
            <a:endParaRPr/>
          </a:p>
        </p:txBody>
      </p:sp>
      <p:sp>
        <p:nvSpPr>
          <p:cNvPr id="557" name="Google Shape;557;p67"/>
          <p:cNvSpPr txBox="1"/>
          <p:nvPr/>
        </p:nvSpPr>
        <p:spPr>
          <a:xfrm>
            <a:off x="827087" y="620712"/>
            <a:ext cx="7489825" cy="10080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200" u="none">
                <a:solidFill>
                  <a:schemeClr val="accent2"/>
                </a:solidFill>
                <a:latin typeface="Times New Roman"/>
                <a:ea typeface="Times New Roman"/>
                <a:cs typeface="Times New Roman"/>
                <a:sym typeface="Times New Roman"/>
              </a:rPr>
              <a:t>Identifying Electrons Using Sets of </a:t>
            </a:r>
            <a:br>
              <a:rPr b="0" i="0" lang="en-US" sz="3200" u="none">
                <a:solidFill>
                  <a:schemeClr val="accent2"/>
                </a:solidFill>
                <a:latin typeface="Times New Roman"/>
                <a:ea typeface="Times New Roman"/>
                <a:cs typeface="Times New Roman"/>
                <a:sym typeface="Times New Roman"/>
              </a:rPr>
            </a:br>
            <a:r>
              <a:rPr b="0" i="0" lang="en-US" sz="3200" u="none">
                <a:solidFill>
                  <a:schemeClr val="accent2"/>
                </a:solidFill>
                <a:latin typeface="Times New Roman"/>
                <a:ea typeface="Times New Roman"/>
                <a:cs typeface="Times New Roman"/>
                <a:sym typeface="Times New Roman"/>
              </a:rPr>
              <a:t>Quantum Numbers</a:t>
            </a:r>
            <a:endParaRPr/>
          </a:p>
        </p:txBody>
      </p:sp>
      <p:pic>
        <p:nvPicPr>
          <p:cNvPr descr="gr-12-button.jpg" id="558" name="Google Shape;558;p67"/>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559" name="Google Shape;559;p67"/>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560" name="Google Shape;560;p67"/>
          <p:cNvSpPr txBox="1"/>
          <p:nvPr/>
        </p:nvSpPr>
        <p:spPr>
          <a:xfrm>
            <a:off x="827087" y="1916112"/>
            <a:ext cx="7705725" cy="216058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According to the</a:t>
            </a:r>
            <a:r>
              <a:rPr b="0" i="1" lang="en-US" sz="2400" u="none">
                <a:solidFill>
                  <a:schemeClr val="dk1"/>
                </a:solidFill>
                <a:latin typeface="Times New Roman"/>
                <a:ea typeface="Times New Roman"/>
                <a:cs typeface="Times New Roman"/>
                <a:sym typeface="Times New Roman"/>
              </a:rPr>
              <a:t> </a:t>
            </a:r>
            <a:r>
              <a:rPr b="1" i="0" lang="en-US" sz="2400" u="none">
                <a:solidFill>
                  <a:schemeClr val="dk1"/>
                </a:solidFill>
                <a:latin typeface="Times New Roman"/>
                <a:ea typeface="Times New Roman"/>
                <a:cs typeface="Times New Roman"/>
                <a:sym typeface="Times New Roman"/>
              </a:rPr>
              <a:t>Pauli exclusion principle</a:t>
            </a:r>
            <a:r>
              <a:rPr b="0" i="0" lang="en-US" sz="2400" u="none">
                <a:solidFill>
                  <a:schemeClr val="dk1"/>
                </a:solidFill>
                <a:latin typeface="Times New Roman"/>
                <a:ea typeface="Times New Roman"/>
                <a:cs typeface="Times New Roman"/>
                <a:sym typeface="Times New Roman"/>
              </a:rPr>
              <a:t>:</a:t>
            </a:r>
            <a:endParaRPr/>
          </a:p>
          <a:p>
            <a:pPr indent="-228600" lvl="0" marL="2286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an orbital can have a maximum of two electrons</a:t>
            </a:r>
            <a:endParaRPr/>
          </a:p>
          <a:p>
            <a:pPr indent="-228600" lvl="0" marL="2286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two electrons in an orbital must have opposite spins</a:t>
            </a:r>
            <a:endParaRPr/>
          </a:p>
          <a:p>
            <a:pPr indent="-228600" lvl="0" marL="228600" marR="0" rtl="0" algn="l">
              <a:lnSpc>
                <a:spcPct val="100000"/>
              </a:lnSpc>
              <a:spcBef>
                <a:spcPts val="48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No two electrons of an atom have the same set of four quantum numbers.</a:t>
            </a:r>
            <a:endParaRPr/>
          </a:p>
        </p:txBody>
      </p:sp>
      <p:sp>
        <p:nvSpPr>
          <p:cNvPr id="561" name="Google Shape;561;p67"/>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pic>
        <p:nvPicPr>
          <p:cNvPr descr="D:\Pictures\Chem12\Ch03\table3.2.png" id="562" name="Google Shape;562;p67"/>
          <p:cNvPicPr preferRelativeResize="0"/>
          <p:nvPr/>
        </p:nvPicPr>
        <p:blipFill rotWithShape="1">
          <a:blip r:embed="rId4">
            <a:alphaModFix/>
          </a:blip>
          <a:srcRect b="0" l="0" r="0" t="0"/>
          <a:stretch/>
        </p:blipFill>
        <p:spPr>
          <a:xfrm>
            <a:off x="1839912" y="4156075"/>
            <a:ext cx="5468937" cy="23034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0">
                                            <p:txEl>
                                              <p:pRg end="0" st="0"/>
                                            </p:txEl>
                                          </p:spTgt>
                                        </p:tgtEl>
                                        <p:attrNameLst>
                                          <p:attrName>style.visibility</p:attrName>
                                        </p:attrNameLst>
                                      </p:cBhvr>
                                      <p:to>
                                        <p:strVal val="visible"/>
                                      </p:to>
                                    </p:set>
                                    <p:animEffect filter="fade" transition="in">
                                      <p:cBhvr>
                                        <p:cTn dur="500"/>
                                        <p:tgtEl>
                                          <p:spTgt spid="56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0">
                                            <p:txEl>
                                              <p:pRg end="1" st="1"/>
                                            </p:txEl>
                                          </p:spTgt>
                                        </p:tgtEl>
                                        <p:attrNameLst>
                                          <p:attrName>style.visibility</p:attrName>
                                        </p:attrNameLst>
                                      </p:cBhvr>
                                      <p:to>
                                        <p:strVal val="visible"/>
                                      </p:to>
                                    </p:set>
                                    <p:animEffect filter="fade" transition="in">
                                      <p:cBhvr>
                                        <p:cTn dur="500"/>
                                        <p:tgtEl>
                                          <p:spTgt spid="56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0">
                                            <p:txEl>
                                              <p:pRg end="2" st="2"/>
                                            </p:txEl>
                                          </p:spTgt>
                                        </p:tgtEl>
                                        <p:attrNameLst>
                                          <p:attrName>style.visibility</p:attrName>
                                        </p:attrNameLst>
                                      </p:cBhvr>
                                      <p:to>
                                        <p:strVal val="visible"/>
                                      </p:to>
                                    </p:set>
                                    <p:animEffect filter="fade" transition="in">
                                      <p:cBhvr>
                                        <p:cTn dur="500"/>
                                        <p:tgtEl>
                                          <p:spTgt spid="56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0">
                                            <p:txEl>
                                              <p:pRg end="3" st="3"/>
                                            </p:txEl>
                                          </p:spTgt>
                                        </p:tgtEl>
                                        <p:attrNameLst>
                                          <p:attrName>style.visibility</p:attrName>
                                        </p:attrNameLst>
                                      </p:cBhvr>
                                      <p:to>
                                        <p:strVal val="visible"/>
                                      </p:to>
                                    </p:set>
                                    <p:animEffect filter="fade" transition="in">
                                      <p:cBhvr>
                                        <p:cTn dur="500"/>
                                        <p:tgtEl>
                                          <p:spTgt spid="560">
                                            <p:txEl>
                                              <p:pRg end="3" st="3"/>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500"/>
                                        <p:tgtEl>
                                          <p:spTgt spid="5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6" name="Shape 566"/>
        <p:cNvGrpSpPr/>
        <p:nvPr/>
      </p:nvGrpSpPr>
      <p:grpSpPr>
        <a:xfrm>
          <a:off x="0" y="0"/>
          <a:ext cx="0" cy="0"/>
          <a:chOff x="0" y="0"/>
          <a:chExt cx="0" cy="0"/>
        </a:xfrm>
      </p:grpSpPr>
      <p:sp>
        <p:nvSpPr>
          <p:cNvPr id="567" name="Google Shape;567;p68"/>
          <p:cNvSpPr txBox="1"/>
          <p:nvPr/>
        </p:nvSpPr>
        <p:spPr>
          <a:xfrm>
            <a:off x="2700337" y="2025650"/>
            <a:ext cx="5616575" cy="1187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What is the set of quantum numbers for an electron in a 2</a:t>
            </a:r>
            <a:r>
              <a:rPr b="0" i="1" lang="en-US" sz="2400" u="none">
                <a:solidFill>
                  <a:schemeClr val="dk1"/>
                </a:solidFill>
                <a:latin typeface="Arial"/>
                <a:ea typeface="Arial"/>
                <a:cs typeface="Arial"/>
                <a:sym typeface="Arial"/>
              </a:rPr>
              <a:t>s</a:t>
            </a:r>
            <a:r>
              <a:rPr b="0" i="0" lang="en-US" sz="2400" u="none">
                <a:solidFill>
                  <a:schemeClr val="dk1"/>
                </a:solidFill>
                <a:latin typeface="Arial"/>
                <a:ea typeface="Arial"/>
                <a:cs typeface="Arial"/>
                <a:sym typeface="Arial"/>
              </a:rPr>
              <a:t> orbital?</a:t>
            </a:r>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568" name="Google Shape;568;p68"/>
          <p:cNvSpPr/>
          <p:nvPr/>
        </p:nvSpPr>
        <p:spPr>
          <a:xfrm>
            <a:off x="7467600" y="4953000"/>
            <a:ext cx="1042987" cy="1042987"/>
          </a:xfrm>
          <a:custGeom>
            <a:rect b="b" l="l" r="r" t="t"/>
            <a:pathLst>
              <a:path extrusionOk="0" h="120000" w="120000">
                <a:moveTo>
                  <a:pt x="0" y="0"/>
                </a:moveTo>
                <a:lnTo>
                  <a:pt x="120000" y="0"/>
                </a:lnTo>
                <a:lnTo>
                  <a:pt x="120000" y="120000"/>
                </a:lnTo>
                <a:lnTo>
                  <a:pt x="0" y="120000"/>
                </a:lnTo>
                <a:close/>
                <a:moveTo>
                  <a:pt x="34286" y="40714"/>
                </a:moveTo>
                <a:cubicBezTo>
                  <a:pt x="34286" y="26513"/>
                  <a:pt x="45798" y="15000"/>
                  <a:pt x="60000" y="15000"/>
                </a:cubicBezTo>
                <a:cubicBezTo>
                  <a:pt x="74202" y="15000"/>
                  <a:pt x="85714" y="26513"/>
                  <a:pt x="85714" y="40714"/>
                </a:cubicBezTo>
                <a:lnTo>
                  <a:pt x="85714" y="40714"/>
                </a:lnTo>
                <a:cubicBezTo>
                  <a:pt x="85714" y="51365"/>
                  <a:pt x="79958" y="60000"/>
                  <a:pt x="72857" y="60000"/>
                </a:cubicBezTo>
                <a:cubicBezTo>
                  <a:pt x="69307" y="60000"/>
                  <a:pt x="66429" y="64317"/>
                  <a:pt x="66429" y="69643"/>
                </a:cubicBezTo>
                <a:lnTo>
                  <a:pt x="66429" y="82500"/>
                </a:lnTo>
                <a:lnTo>
                  <a:pt x="53571" y="82500"/>
                </a:lnTo>
                <a:lnTo>
                  <a:pt x="53571" y="69643"/>
                </a:lnTo>
                <a:lnTo>
                  <a:pt x="53571" y="69643"/>
                </a:lnTo>
                <a:cubicBezTo>
                  <a:pt x="53571" y="58992"/>
                  <a:pt x="59328" y="50357"/>
                  <a:pt x="66429" y="50357"/>
                </a:cubicBezTo>
                <a:cubicBezTo>
                  <a:pt x="69979" y="50357"/>
                  <a:pt x="72857" y="46040"/>
                  <a:pt x="72857" y="40714"/>
                </a:cubicBezTo>
                <a:cubicBezTo>
                  <a:pt x="72857" y="33613"/>
                  <a:pt x="67101" y="27857"/>
                  <a:pt x="60000" y="27857"/>
                </a:cubicBezTo>
                <a:cubicBezTo>
                  <a:pt x="52899" y="27857"/>
                  <a:pt x="47143" y="33613"/>
                  <a:pt x="47143" y="40714"/>
                </a:cubicBezTo>
                <a:close/>
                <a:moveTo>
                  <a:pt x="60000" y="85714"/>
                </a:moveTo>
                <a:lnTo>
                  <a:pt x="60000" y="85714"/>
                </a:lnTo>
                <a:cubicBezTo>
                  <a:pt x="65326" y="85714"/>
                  <a:pt x="69643" y="90032"/>
                  <a:pt x="69643" y="95357"/>
                </a:cubicBezTo>
                <a:cubicBezTo>
                  <a:pt x="69643" y="100683"/>
                  <a:pt x="65326" y="105000"/>
                  <a:pt x="60000" y="105000"/>
                </a:cubicBezTo>
                <a:cubicBezTo>
                  <a:pt x="54674" y="105000"/>
                  <a:pt x="50357" y="100683"/>
                  <a:pt x="50357" y="95357"/>
                </a:cubicBezTo>
                <a:cubicBezTo>
                  <a:pt x="50357" y="90032"/>
                  <a:pt x="54674" y="85714"/>
                  <a:pt x="60000" y="85714"/>
                </a:cubicBezTo>
                <a:close/>
              </a:path>
              <a:path extrusionOk="0" fill="darken" h="120000" w="120000">
                <a:moveTo>
                  <a:pt x="34286" y="40714"/>
                </a:moveTo>
                <a:cubicBezTo>
                  <a:pt x="34286" y="26513"/>
                  <a:pt x="45798" y="15000"/>
                  <a:pt x="60000" y="15000"/>
                </a:cubicBezTo>
                <a:cubicBezTo>
                  <a:pt x="74202" y="15000"/>
                  <a:pt x="85714" y="26513"/>
                  <a:pt x="85714" y="40714"/>
                </a:cubicBezTo>
                <a:lnTo>
                  <a:pt x="85714" y="40714"/>
                </a:lnTo>
                <a:cubicBezTo>
                  <a:pt x="85714" y="51365"/>
                  <a:pt x="79958" y="60000"/>
                  <a:pt x="72857" y="60000"/>
                </a:cubicBezTo>
                <a:cubicBezTo>
                  <a:pt x="69307" y="60000"/>
                  <a:pt x="66429" y="64317"/>
                  <a:pt x="66429" y="69643"/>
                </a:cubicBezTo>
                <a:lnTo>
                  <a:pt x="66429" y="82500"/>
                </a:lnTo>
                <a:lnTo>
                  <a:pt x="53571" y="82500"/>
                </a:lnTo>
                <a:lnTo>
                  <a:pt x="53571" y="69643"/>
                </a:lnTo>
                <a:lnTo>
                  <a:pt x="53571" y="69643"/>
                </a:lnTo>
                <a:cubicBezTo>
                  <a:pt x="53571" y="58992"/>
                  <a:pt x="59328" y="50357"/>
                  <a:pt x="66429" y="50357"/>
                </a:cubicBezTo>
                <a:cubicBezTo>
                  <a:pt x="69979" y="50357"/>
                  <a:pt x="72857" y="46040"/>
                  <a:pt x="72857" y="40714"/>
                </a:cubicBezTo>
                <a:cubicBezTo>
                  <a:pt x="72857" y="33613"/>
                  <a:pt x="67101" y="27857"/>
                  <a:pt x="60000" y="27857"/>
                </a:cubicBezTo>
                <a:cubicBezTo>
                  <a:pt x="52899" y="27857"/>
                  <a:pt x="47143" y="33613"/>
                  <a:pt x="47143" y="40714"/>
                </a:cubicBezTo>
                <a:close/>
                <a:moveTo>
                  <a:pt x="60000" y="85714"/>
                </a:moveTo>
                <a:lnTo>
                  <a:pt x="60000" y="85714"/>
                </a:lnTo>
                <a:cubicBezTo>
                  <a:pt x="65326" y="85714"/>
                  <a:pt x="69643" y="90032"/>
                  <a:pt x="69643" y="95357"/>
                </a:cubicBezTo>
                <a:cubicBezTo>
                  <a:pt x="69643" y="100683"/>
                  <a:pt x="65326" y="105000"/>
                  <a:pt x="60000" y="105000"/>
                </a:cubicBezTo>
                <a:cubicBezTo>
                  <a:pt x="54674" y="105000"/>
                  <a:pt x="50357" y="100683"/>
                  <a:pt x="50357" y="95357"/>
                </a:cubicBezTo>
                <a:cubicBezTo>
                  <a:pt x="50357" y="90032"/>
                  <a:pt x="54674" y="85714"/>
                  <a:pt x="60000" y="85714"/>
                </a:cubicBezTo>
                <a:close/>
              </a:path>
              <a:path extrusionOk="0" fill="none" h="120000" w="120000">
                <a:moveTo>
                  <a:pt x="34286" y="40714"/>
                </a:moveTo>
                <a:cubicBezTo>
                  <a:pt x="34286" y="26513"/>
                  <a:pt x="45798" y="15000"/>
                  <a:pt x="60000" y="15000"/>
                </a:cubicBezTo>
                <a:cubicBezTo>
                  <a:pt x="74202" y="15000"/>
                  <a:pt x="85714" y="26513"/>
                  <a:pt x="85714" y="40714"/>
                </a:cubicBezTo>
                <a:lnTo>
                  <a:pt x="85714" y="40714"/>
                </a:lnTo>
                <a:cubicBezTo>
                  <a:pt x="85714" y="51365"/>
                  <a:pt x="79958" y="60000"/>
                  <a:pt x="72857" y="60000"/>
                </a:cubicBezTo>
                <a:cubicBezTo>
                  <a:pt x="69307" y="60000"/>
                  <a:pt x="66429" y="64317"/>
                  <a:pt x="66429" y="69643"/>
                </a:cubicBezTo>
                <a:lnTo>
                  <a:pt x="66429" y="82500"/>
                </a:lnTo>
                <a:lnTo>
                  <a:pt x="53571" y="82500"/>
                </a:lnTo>
                <a:lnTo>
                  <a:pt x="53571" y="69643"/>
                </a:lnTo>
                <a:lnTo>
                  <a:pt x="53571" y="69643"/>
                </a:lnTo>
                <a:cubicBezTo>
                  <a:pt x="53571" y="58992"/>
                  <a:pt x="59328" y="50357"/>
                  <a:pt x="66429" y="50357"/>
                </a:cubicBezTo>
                <a:cubicBezTo>
                  <a:pt x="69979" y="50357"/>
                  <a:pt x="72857" y="46040"/>
                  <a:pt x="72857" y="40714"/>
                </a:cubicBezTo>
                <a:cubicBezTo>
                  <a:pt x="72857" y="33613"/>
                  <a:pt x="67101" y="27857"/>
                  <a:pt x="60000" y="27857"/>
                </a:cubicBezTo>
                <a:cubicBezTo>
                  <a:pt x="52899" y="27857"/>
                  <a:pt x="47143" y="33613"/>
                  <a:pt x="47143" y="40714"/>
                </a:cubicBezTo>
                <a:close/>
                <a:moveTo>
                  <a:pt x="60000" y="85714"/>
                </a:moveTo>
                <a:lnTo>
                  <a:pt x="60000" y="85714"/>
                </a:lnTo>
                <a:cubicBezTo>
                  <a:pt x="65326" y="85714"/>
                  <a:pt x="69643" y="90032"/>
                  <a:pt x="69643" y="95357"/>
                </a:cubicBezTo>
                <a:cubicBezTo>
                  <a:pt x="69643" y="100683"/>
                  <a:pt x="65326" y="105000"/>
                  <a:pt x="60000" y="105000"/>
                </a:cubicBezTo>
                <a:cubicBezTo>
                  <a:pt x="54674" y="105000"/>
                  <a:pt x="50357" y="100683"/>
                  <a:pt x="50357" y="95357"/>
                </a:cubicBezTo>
                <a:cubicBezTo>
                  <a:pt x="50357" y="90032"/>
                  <a:pt x="54674" y="85714"/>
                  <a:pt x="60000" y="85714"/>
                </a:cubicBez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569" name="Google Shape;569;p68"/>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570" name="Google Shape;570;p68"/>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3.2</a:t>
            </a:r>
            <a:endParaRPr/>
          </a:p>
        </p:txBody>
      </p:sp>
      <p:sp>
        <p:nvSpPr>
          <p:cNvPr id="571" name="Google Shape;571;p68"/>
          <p:cNvSpPr txBox="1"/>
          <p:nvPr/>
        </p:nvSpPr>
        <p:spPr>
          <a:xfrm>
            <a:off x="7391400" y="6019800"/>
            <a:ext cx="1295400" cy="523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Arial"/>
              <a:buNone/>
            </a:pPr>
            <a:r>
              <a:rPr b="0" i="0" lang="en-US" sz="1400" u="none">
                <a:solidFill>
                  <a:schemeClr val="accent2"/>
                </a:solidFill>
                <a:latin typeface="Arial"/>
                <a:ea typeface="Arial"/>
                <a:cs typeface="Arial"/>
                <a:sym typeface="Arial"/>
              </a:rPr>
              <a:t>Answer on the next slide</a:t>
            </a:r>
            <a:endParaRPr/>
          </a:p>
        </p:txBody>
      </p:sp>
      <p:sp>
        <p:nvSpPr>
          <p:cNvPr id="572" name="Google Shape;572;p68"/>
          <p:cNvSpPr txBox="1"/>
          <p:nvPr/>
        </p:nvSpPr>
        <p:spPr>
          <a:xfrm>
            <a:off x="152400" y="616585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6B6BCF"/>
              </a:buClr>
              <a:buFont typeface="Arial"/>
              <a:buNone/>
            </a:pPr>
            <a:r>
              <a:rPr b="0" i="0" lang="en-US" sz="1000" u="none">
                <a:solidFill>
                  <a:srgbClr val="6B6BCF"/>
                </a:solidFill>
                <a:latin typeface="Arial"/>
                <a:ea typeface="Arial"/>
                <a:cs typeface="Arial"/>
                <a:sym typeface="Arial"/>
              </a:rPr>
              <a:t>TO PREVIOUS SLIDE</a:t>
            </a:r>
            <a:endParaRPr/>
          </a:p>
        </p:txBody>
      </p:sp>
      <p:pic>
        <p:nvPicPr>
          <p:cNvPr descr="gr-12-button.jpg" id="573" name="Google Shape;573;p68"/>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574" name="Google Shape;574;p68"/>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575" name="Google Shape;575;p68"/>
          <p:cNvSpPr txBox="1"/>
          <p:nvPr/>
        </p:nvSpPr>
        <p:spPr>
          <a:xfrm>
            <a:off x="395287" y="765175"/>
            <a:ext cx="3960812" cy="584200"/>
          </a:xfrm>
          <a:prstGeom prst="rect">
            <a:avLst/>
          </a:prstGeom>
          <a:noFill/>
          <a:ln cap="flat" cmpd="sng" w="9525">
            <a:solidFill>
              <a:srgbClr val="1786C3"/>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786C3"/>
              </a:buClr>
              <a:buFont typeface="Arial Black"/>
              <a:buNone/>
            </a:pPr>
            <a:r>
              <a:rPr b="0" i="0" lang="en-US" sz="3200" u="none">
                <a:solidFill>
                  <a:srgbClr val="1786C3"/>
                </a:solidFill>
                <a:latin typeface="Arial Black"/>
                <a:ea typeface="Arial Black"/>
                <a:cs typeface="Arial Black"/>
                <a:sym typeface="Arial Black"/>
              </a:rPr>
              <a:t>LEARNING CHECK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7">
                                            <p:txEl>
                                              <p:pRg end="0" st="0"/>
                                            </p:txEl>
                                          </p:spTgt>
                                        </p:tgtEl>
                                        <p:attrNameLst>
                                          <p:attrName>style.visibility</p:attrName>
                                        </p:attrNameLst>
                                      </p:cBhvr>
                                      <p:to>
                                        <p:strVal val="visible"/>
                                      </p:to>
                                    </p:set>
                                    <p:animEffect filter="fade" transition="in">
                                      <p:cBhvr>
                                        <p:cTn dur="500"/>
                                        <p:tgtEl>
                                          <p:spTgt spid="56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7">
                                            <p:txEl>
                                              <p:pRg end="1" st="1"/>
                                            </p:txEl>
                                          </p:spTgt>
                                        </p:tgtEl>
                                        <p:attrNameLst>
                                          <p:attrName>style.visibility</p:attrName>
                                        </p:attrNameLst>
                                      </p:cBhvr>
                                      <p:to>
                                        <p:strVal val="visible"/>
                                      </p:to>
                                    </p:set>
                                    <p:animEffect filter="fade" transition="in">
                                      <p:cBhvr>
                                        <p:cTn dur="500"/>
                                        <p:tgtEl>
                                          <p:spTgt spid="56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0" name="Shape 580"/>
        <p:cNvGrpSpPr/>
        <p:nvPr/>
      </p:nvGrpSpPr>
      <p:grpSpPr>
        <a:xfrm>
          <a:off x="0" y="0"/>
          <a:ext cx="0" cy="0"/>
          <a:chOff x="0" y="0"/>
          <a:chExt cx="0" cy="0"/>
        </a:xfrm>
      </p:grpSpPr>
      <p:sp>
        <p:nvSpPr>
          <p:cNvPr id="581" name="Google Shape;581;p69"/>
          <p:cNvSpPr txBox="1"/>
          <p:nvPr/>
        </p:nvSpPr>
        <p:spPr>
          <a:xfrm>
            <a:off x="838200" y="1981200"/>
            <a:ext cx="3733800" cy="41227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582" name="Google Shape;582;p69"/>
          <p:cNvSpPr txBox="1"/>
          <p:nvPr/>
        </p:nvSpPr>
        <p:spPr>
          <a:xfrm>
            <a:off x="2627312" y="2030412"/>
            <a:ext cx="5105400" cy="822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1" lang="en-US" sz="2400" u="none">
                <a:solidFill>
                  <a:schemeClr val="dk1"/>
                </a:solidFill>
                <a:latin typeface="Arial"/>
                <a:ea typeface="Arial"/>
                <a:cs typeface="Arial"/>
                <a:sym typeface="Arial"/>
              </a:rPr>
              <a:t>n</a:t>
            </a:r>
            <a:r>
              <a:rPr b="0" i="0" lang="en-US" sz="2400" u="none">
                <a:solidFill>
                  <a:schemeClr val="dk1"/>
                </a:solidFill>
                <a:latin typeface="Arial"/>
                <a:ea typeface="Arial"/>
                <a:cs typeface="Arial"/>
                <a:sym typeface="Arial"/>
              </a:rPr>
              <a:t> =2, </a:t>
            </a:r>
            <a:r>
              <a:rPr b="0" i="1" lang="en-US" sz="2400" u="none">
                <a:solidFill>
                  <a:schemeClr val="dk1"/>
                </a:solidFill>
                <a:latin typeface="Arial"/>
                <a:ea typeface="Arial"/>
                <a:cs typeface="Arial"/>
                <a:sym typeface="Arial"/>
              </a:rPr>
              <a:t>l </a:t>
            </a:r>
            <a:r>
              <a:rPr b="0" i="0" lang="en-US" sz="2400" u="none">
                <a:solidFill>
                  <a:schemeClr val="dk1"/>
                </a:solidFill>
                <a:latin typeface="Arial"/>
                <a:ea typeface="Arial"/>
                <a:cs typeface="Arial"/>
                <a:sym typeface="Arial"/>
              </a:rPr>
              <a:t>= 0, </a:t>
            </a:r>
            <a:r>
              <a:rPr b="0" i="1" lang="en-US" sz="2400" u="none">
                <a:solidFill>
                  <a:schemeClr val="dk1"/>
                </a:solidFill>
                <a:latin typeface="Arial"/>
                <a:ea typeface="Arial"/>
                <a:cs typeface="Arial"/>
                <a:sym typeface="Arial"/>
              </a:rPr>
              <a:t>m</a:t>
            </a:r>
            <a:r>
              <a:rPr b="0" baseline="-25000" i="1" lang="en-US" sz="2400" u="none">
                <a:solidFill>
                  <a:schemeClr val="dk1"/>
                </a:solidFill>
                <a:latin typeface="Arial"/>
                <a:ea typeface="Arial"/>
                <a:cs typeface="Arial"/>
                <a:sym typeface="Arial"/>
              </a:rPr>
              <a:t>l</a:t>
            </a:r>
            <a:r>
              <a:rPr b="0" i="0" lang="en-US" sz="2400" u="none">
                <a:solidFill>
                  <a:schemeClr val="dk1"/>
                </a:solidFill>
                <a:latin typeface="Arial"/>
                <a:ea typeface="Arial"/>
                <a:cs typeface="Arial"/>
                <a:sym typeface="Arial"/>
              </a:rPr>
              <a:t> = 0, </a:t>
            </a:r>
            <a:r>
              <a:rPr b="0" i="1" lang="en-US" sz="2400" u="none">
                <a:solidFill>
                  <a:schemeClr val="dk1"/>
                </a:solidFill>
                <a:latin typeface="Arial"/>
                <a:ea typeface="Arial"/>
                <a:cs typeface="Arial"/>
                <a:sym typeface="Arial"/>
              </a:rPr>
              <a:t>m</a:t>
            </a:r>
            <a:r>
              <a:rPr b="0" baseline="-25000" i="1" lang="en-US" sz="2400" u="none">
                <a:solidFill>
                  <a:schemeClr val="dk1"/>
                </a:solidFill>
                <a:latin typeface="Arial"/>
                <a:ea typeface="Arial"/>
                <a:cs typeface="Arial"/>
                <a:sym typeface="Arial"/>
              </a:rPr>
              <a:t>s</a:t>
            </a:r>
            <a:r>
              <a:rPr b="0" i="0" lang="en-US" sz="2400" u="none">
                <a:solidFill>
                  <a:schemeClr val="dk1"/>
                </a:solidFill>
                <a:latin typeface="Arial"/>
                <a:ea typeface="Arial"/>
                <a:cs typeface="Arial"/>
                <a:sym typeface="Arial"/>
              </a:rPr>
              <a:t> = +½</a:t>
            </a:r>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583" name="Google Shape;583;p69"/>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3.2</a:t>
            </a:r>
            <a:endParaRPr/>
          </a:p>
        </p:txBody>
      </p:sp>
      <p:sp>
        <p:nvSpPr>
          <p:cNvPr id="584" name="Google Shape;584;p69"/>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pic>
        <p:nvPicPr>
          <p:cNvPr descr="gr-12-button.jpg" id="585" name="Google Shape;585;p69"/>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586" name="Google Shape;586;p69"/>
          <p:cNvSpPr txBox="1"/>
          <p:nvPr/>
        </p:nvSpPr>
        <p:spPr>
          <a:xfrm>
            <a:off x="152400" y="616585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6B6BCF"/>
              </a:buClr>
              <a:buFont typeface="Arial"/>
              <a:buNone/>
            </a:pPr>
            <a:r>
              <a:rPr b="0" i="0" lang="en-US" sz="1000" u="none">
                <a:solidFill>
                  <a:srgbClr val="6B6BCF"/>
                </a:solidFill>
                <a:latin typeface="Arial"/>
                <a:ea typeface="Arial"/>
                <a:cs typeface="Arial"/>
                <a:sym typeface="Arial"/>
              </a:rPr>
              <a:t>TO PREVIOUS SLIDE</a:t>
            </a:r>
            <a:endParaRPr/>
          </a:p>
        </p:txBody>
      </p:sp>
      <p:sp>
        <p:nvSpPr>
          <p:cNvPr id="587" name="Google Shape;587;p69"/>
          <p:cNvSpPr txBox="1"/>
          <p:nvPr/>
        </p:nvSpPr>
        <p:spPr>
          <a:xfrm>
            <a:off x="2514600" y="3657600"/>
            <a:ext cx="49530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588" name="Google Shape;588;p69"/>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589" name="Google Shape;589;p69"/>
          <p:cNvSpPr txBox="1"/>
          <p:nvPr/>
        </p:nvSpPr>
        <p:spPr>
          <a:xfrm>
            <a:off x="395287" y="765175"/>
            <a:ext cx="3960812" cy="584200"/>
          </a:xfrm>
          <a:prstGeom prst="rect">
            <a:avLst/>
          </a:prstGeom>
          <a:noFill/>
          <a:ln cap="flat" cmpd="sng" w="9525">
            <a:solidFill>
              <a:srgbClr val="1786C3"/>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786C3"/>
              </a:buClr>
              <a:buFont typeface="Arial Black"/>
              <a:buNone/>
            </a:pPr>
            <a:r>
              <a:rPr b="0" i="0" lang="en-US" sz="3200" u="none">
                <a:solidFill>
                  <a:srgbClr val="1786C3"/>
                </a:solidFill>
                <a:latin typeface="Arial Black"/>
                <a:ea typeface="Arial Black"/>
                <a:cs typeface="Arial Black"/>
                <a:sym typeface="Arial Black"/>
              </a:rPr>
              <a:t>LEARNING CHECK</a:t>
            </a:r>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82">
                                            <p:txEl>
                                              <p:pRg end="0" st="0"/>
                                            </p:txEl>
                                          </p:spTgt>
                                        </p:tgtEl>
                                        <p:attrNameLst>
                                          <p:attrName>style.visibility</p:attrName>
                                        </p:attrNameLst>
                                      </p:cBhvr>
                                      <p:to>
                                        <p:strVal val="visible"/>
                                      </p:to>
                                    </p:set>
                                    <p:animEffect filter="fade" transition="in">
                                      <p:cBhvr>
                                        <p:cTn dur="500"/>
                                        <p:tgtEl>
                                          <p:spTgt spid="58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2">
                                            <p:txEl>
                                              <p:pRg end="1" st="1"/>
                                            </p:txEl>
                                          </p:spTgt>
                                        </p:tgtEl>
                                        <p:attrNameLst>
                                          <p:attrName>style.visibility</p:attrName>
                                        </p:attrNameLst>
                                      </p:cBhvr>
                                      <p:to>
                                        <p:strVal val="visible"/>
                                      </p:to>
                                    </p:set>
                                    <p:animEffect filter="fade" transition="in">
                                      <p:cBhvr>
                                        <p:cTn dur="500"/>
                                        <p:tgtEl>
                                          <p:spTgt spid="58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3" name="Shape 593"/>
        <p:cNvGrpSpPr/>
        <p:nvPr/>
      </p:nvGrpSpPr>
      <p:grpSpPr>
        <a:xfrm>
          <a:off x="0" y="0"/>
          <a:ext cx="0" cy="0"/>
          <a:chOff x="0" y="0"/>
          <a:chExt cx="0" cy="0"/>
        </a:xfrm>
      </p:grpSpPr>
      <p:sp>
        <p:nvSpPr>
          <p:cNvPr id="594" name="Google Shape;594;p70"/>
          <p:cNvSpPr txBox="1"/>
          <p:nvPr/>
        </p:nvSpPr>
        <p:spPr>
          <a:xfrm>
            <a:off x="684212" y="692150"/>
            <a:ext cx="7772400" cy="9366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600" u="none">
                <a:solidFill>
                  <a:schemeClr val="accent2"/>
                </a:solidFill>
                <a:latin typeface="Times New Roman"/>
                <a:ea typeface="Times New Roman"/>
                <a:cs typeface="Times New Roman"/>
                <a:sym typeface="Times New Roman"/>
              </a:rPr>
              <a:t>Section 3.2 Review</a:t>
            </a:r>
            <a:endParaRPr/>
          </a:p>
        </p:txBody>
      </p:sp>
      <p:sp>
        <p:nvSpPr>
          <p:cNvPr id="595" name="Google Shape;595;p70"/>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596" name="Google Shape;596;p70"/>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3.2</a:t>
            </a:r>
            <a:endParaRPr/>
          </a:p>
        </p:txBody>
      </p:sp>
      <p:pic>
        <p:nvPicPr>
          <p:cNvPr descr="gr-12-button.jpg" id="597" name="Google Shape;597;p70"/>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598" name="Google Shape;598;p70"/>
          <p:cNvSpPr txBox="1"/>
          <p:nvPr/>
        </p:nvSpPr>
        <p:spPr>
          <a:xfrm>
            <a:off x="152400" y="616585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6B6BCF"/>
              </a:buClr>
              <a:buFont typeface="Arial"/>
              <a:buNone/>
            </a:pPr>
            <a:r>
              <a:rPr b="0" i="0" lang="en-US" sz="1000" u="none">
                <a:solidFill>
                  <a:srgbClr val="6B6BCF"/>
                </a:solidFill>
                <a:latin typeface="Arial"/>
                <a:ea typeface="Arial"/>
                <a:cs typeface="Arial"/>
                <a:sym typeface="Arial"/>
              </a:rPr>
              <a:t>TO PREVIOUS SLIDE</a:t>
            </a:r>
            <a:endParaRPr/>
          </a:p>
        </p:txBody>
      </p:sp>
      <p:sp>
        <p:nvSpPr>
          <p:cNvPr id="599" name="Google Shape;599;p70"/>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pic>
        <p:nvPicPr>
          <p:cNvPr descr="D:\Pictures\Chem12\Ch03\3.2review.png" id="600" name="Google Shape;600;p70"/>
          <p:cNvPicPr preferRelativeResize="0"/>
          <p:nvPr/>
        </p:nvPicPr>
        <p:blipFill rotWithShape="1">
          <a:blip r:embed="rId4">
            <a:alphaModFix/>
          </a:blip>
          <a:srcRect b="0" l="0" r="0" t="0"/>
          <a:stretch/>
        </p:blipFill>
        <p:spPr>
          <a:xfrm>
            <a:off x="250825" y="1628775"/>
            <a:ext cx="8609012" cy="3413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500"/>
                                        <p:tgtEl>
                                          <p:spTgt spid="6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4" name="Shape 604"/>
        <p:cNvGrpSpPr/>
        <p:nvPr/>
      </p:nvGrpSpPr>
      <p:grpSpPr>
        <a:xfrm>
          <a:off x="0" y="0"/>
          <a:ext cx="0" cy="0"/>
          <a:chOff x="0" y="0"/>
          <a:chExt cx="0" cy="0"/>
        </a:xfrm>
      </p:grpSpPr>
      <p:pic>
        <p:nvPicPr>
          <p:cNvPr descr="D:\Pictures\Chem12\Ch03\4.png" id="605" name="Google Shape;605;p71"/>
          <p:cNvPicPr preferRelativeResize="0"/>
          <p:nvPr/>
        </p:nvPicPr>
        <p:blipFill rotWithShape="1">
          <a:blip r:embed="rId3">
            <a:alphaModFix/>
          </a:blip>
          <a:srcRect b="0" l="0" r="0" t="0"/>
          <a:stretch/>
        </p:blipFill>
        <p:spPr>
          <a:xfrm>
            <a:off x="4932362" y="1916112"/>
            <a:ext cx="3671887" cy="4433887"/>
          </a:xfrm>
          <a:prstGeom prst="rect">
            <a:avLst/>
          </a:prstGeom>
          <a:noFill/>
          <a:ln>
            <a:noFill/>
          </a:ln>
        </p:spPr>
      </p:pic>
      <p:sp>
        <p:nvSpPr>
          <p:cNvPr id="606" name="Google Shape;606;p71"/>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607" name="Google Shape;607;p71"/>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3.3</a:t>
            </a:r>
            <a:endParaRPr/>
          </a:p>
        </p:txBody>
      </p:sp>
      <p:sp>
        <p:nvSpPr>
          <p:cNvPr id="608" name="Google Shape;608;p71"/>
          <p:cNvSpPr txBox="1"/>
          <p:nvPr/>
        </p:nvSpPr>
        <p:spPr>
          <a:xfrm>
            <a:off x="827087" y="620712"/>
            <a:ext cx="7489825"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200" u="none">
                <a:solidFill>
                  <a:schemeClr val="accent2"/>
                </a:solidFill>
                <a:latin typeface="Times New Roman"/>
                <a:ea typeface="Times New Roman"/>
                <a:cs typeface="Times New Roman"/>
                <a:sym typeface="Times New Roman"/>
              </a:rPr>
              <a:t>3.3 Electron Configurations and the </a:t>
            </a:r>
            <a:br>
              <a:rPr b="0" i="0" lang="en-US" sz="3200" u="none">
                <a:solidFill>
                  <a:schemeClr val="accent2"/>
                </a:solidFill>
                <a:latin typeface="Times New Roman"/>
                <a:ea typeface="Times New Roman"/>
                <a:cs typeface="Times New Roman"/>
                <a:sym typeface="Times New Roman"/>
              </a:rPr>
            </a:br>
            <a:r>
              <a:rPr b="0" i="0" lang="en-US" sz="3200" u="none">
                <a:solidFill>
                  <a:schemeClr val="accent2"/>
                </a:solidFill>
                <a:latin typeface="Times New Roman"/>
                <a:ea typeface="Times New Roman"/>
                <a:cs typeface="Times New Roman"/>
                <a:sym typeface="Times New Roman"/>
              </a:rPr>
              <a:t>Periodic Table</a:t>
            </a:r>
            <a:endParaRPr/>
          </a:p>
        </p:txBody>
      </p:sp>
      <p:pic>
        <p:nvPicPr>
          <p:cNvPr descr="gr-12-button.jpg" id="609" name="Google Shape;609;p71"/>
          <p:cNvPicPr preferRelativeResize="0"/>
          <p:nvPr/>
        </p:nvPicPr>
        <p:blipFill rotWithShape="1">
          <a:blip r:embed="rId4">
            <a:alphaModFix/>
          </a:blip>
          <a:srcRect b="0" l="0" r="0" t="0"/>
          <a:stretch/>
        </p:blipFill>
        <p:spPr>
          <a:xfrm>
            <a:off x="184150" y="5943600"/>
            <a:ext cx="1035050" cy="269875"/>
          </a:xfrm>
          <a:prstGeom prst="rect">
            <a:avLst/>
          </a:prstGeom>
          <a:noFill/>
          <a:ln>
            <a:noFill/>
          </a:ln>
        </p:spPr>
      </p:pic>
      <p:sp>
        <p:nvSpPr>
          <p:cNvPr id="610" name="Google Shape;610;p71"/>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611" name="Google Shape;611;p71"/>
          <p:cNvSpPr txBox="1"/>
          <p:nvPr/>
        </p:nvSpPr>
        <p:spPr>
          <a:xfrm>
            <a:off x="684212" y="1916112"/>
            <a:ext cx="3673475" cy="935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For atoms with two or more electrons:</a:t>
            </a:r>
            <a:endParaRPr/>
          </a:p>
        </p:txBody>
      </p:sp>
      <p:sp>
        <p:nvSpPr>
          <p:cNvPr id="612" name="Google Shape;612;p71"/>
          <p:cNvSpPr txBox="1"/>
          <p:nvPr/>
        </p:nvSpPr>
        <p:spPr>
          <a:xfrm>
            <a:off x="684212" y="2636837"/>
            <a:ext cx="3476625" cy="272097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electrons in different orbitals with the same </a:t>
            </a:r>
            <a:r>
              <a:rPr b="0" i="1" lang="en-US" sz="2400" u="none">
                <a:solidFill>
                  <a:schemeClr val="dk1"/>
                </a:solidFill>
                <a:latin typeface="Times New Roman"/>
                <a:ea typeface="Times New Roman"/>
                <a:cs typeface="Times New Roman"/>
                <a:sym typeface="Times New Roman"/>
              </a:rPr>
              <a:t>n</a:t>
            </a:r>
            <a:r>
              <a:rPr b="0" i="0" lang="en-US" sz="2400" u="none">
                <a:solidFill>
                  <a:schemeClr val="dk1"/>
                </a:solidFill>
                <a:latin typeface="Times New Roman"/>
                <a:ea typeface="Times New Roman"/>
                <a:cs typeface="Times New Roman"/>
                <a:sym typeface="Times New Roman"/>
              </a:rPr>
              <a:t> value have different energies.</a:t>
            </a:r>
            <a:endParaRPr/>
          </a:p>
          <a:p>
            <a:pPr indent="-228600" lvl="0" marL="2286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electrons within a sublevel have the same energy.</a:t>
            </a:r>
            <a:endParaRPr/>
          </a:p>
        </p:txBody>
      </p:sp>
      <p:sp>
        <p:nvSpPr>
          <p:cNvPr id="613" name="Google Shape;613;p71"/>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pic>
        <p:nvPicPr>
          <p:cNvPr descr="D:\Pictures\Chem12\Ch03\3.png" id="614" name="Google Shape;614;p71"/>
          <p:cNvPicPr preferRelativeResize="0"/>
          <p:nvPr/>
        </p:nvPicPr>
        <p:blipFill rotWithShape="1">
          <a:blip r:embed="rId5">
            <a:alphaModFix/>
          </a:blip>
          <a:srcRect b="0" l="0" r="0" t="0"/>
          <a:stretch/>
        </p:blipFill>
        <p:spPr>
          <a:xfrm>
            <a:off x="684212" y="5445125"/>
            <a:ext cx="4254500" cy="431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1">
                                            <p:txEl>
                                              <p:pRg end="0" st="0"/>
                                            </p:txEl>
                                          </p:spTgt>
                                        </p:tgtEl>
                                        <p:attrNameLst>
                                          <p:attrName>style.visibility</p:attrName>
                                        </p:attrNameLst>
                                      </p:cBhvr>
                                      <p:to>
                                        <p:strVal val="visible"/>
                                      </p:to>
                                    </p:set>
                                    <p:animEffect filter="fade" transition="in">
                                      <p:cBhvr>
                                        <p:cTn dur="500"/>
                                        <p:tgtEl>
                                          <p:spTgt spid="611">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12">
                                            <p:txEl>
                                              <p:pRg end="0" st="0"/>
                                            </p:txEl>
                                          </p:spTgt>
                                        </p:tgtEl>
                                        <p:attrNameLst>
                                          <p:attrName>style.visibility</p:attrName>
                                        </p:attrNameLst>
                                      </p:cBhvr>
                                      <p:to>
                                        <p:strVal val="visible"/>
                                      </p:to>
                                    </p:set>
                                    <p:animEffect filter="fade" transition="in">
                                      <p:cBhvr>
                                        <p:cTn dur="500"/>
                                        <p:tgtEl>
                                          <p:spTgt spid="612">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12">
                                            <p:txEl>
                                              <p:pRg end="1" st="1"/>
                                            </p:txEl>
                                          </p:spTgt>
                                        </p:tgtEl>
                                        <p:attrNameLst>
                                          <p:attrName>style.visibility</p:attrName>
                                        </p:attrNameLst>
                                      </p:cBhvr>
                                      <p:to>
                                        <p:strVal val="visible"/>
                                      </p:to>
                                    </p:set>
                                    <p:animEffect filter="fade" transition="in">
                                      <p:cBhvr>
                                        <p:cTn dur="500"/>
                                        <p:tgtEl>
                                          <p:spTgt spid="612">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500"/>
                                        <p:tgtEl>
                                          <p:spTgt spid="61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500"/>
                                        <p:tgtEl>
                                          <p:spTgt spid="6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8" name="Shape 618"/>
        <p:cNvGrpSpPr/>
        <p:nvPr/>
      </p:nvGrpSpPr>
      <p:grpSpPr>
        <a:xfrm>
          <a:off x="0" y="0"/>
          <a:ext cx="0" cy="0"/>
          <a:chOff x="0" y="0"/>
          <a:chExt cx="0" cy="0"/>
        </a:xfrm>
      </p:grpSpPr>
      <p:pic>
        <p:nvPicPr>
          <p:cNvPr descr="D:\Pictures\Chem12\Ch03\CHEM12_pg182_3-17.jpg" id="619" name="Google Shape;619;p72"/>
          <p:cNvPicPr preferRelativeResize="0"/>
          <p:nvPr/>
        </p:nvPicPr>
        <p:blipFill rotWithShape="1">
          <a:blip r:embed="rId3">
            <a:alphaModFix/>
          </a:blip>
          <a:srcRect b="0" l="0" r="0" t="0"/>
          <a:stretch/>
        </p:blipFill>
        <p:spPr>
          <a:xfrm>
            <a:off x="1835150" y="2695575"/>
            <a:ext cx="3541712" cy="1597025"/>
          </a:xfrm>
          <a:prstGeom prst="rect">
            <a:avLst/>
          </a:prstGeom>
          <a:noFill/>
          <a:ln>
            <a:noFill/>
          </a:ln>
        </p:spPr>
      </p:pic>
      <p:sp>
        <p:nvSpPr>
          <p:cNvPr id="620" name="Google Shape;620;p72"/>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621" name="Google Shape;621;p72"/>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3.3</a:t>
            </a:r>
            <a:endParaRPr/>
          </a:p>
        </p:txBody>
      </p:sp>
      <p:sp>
        <p:nvSpPr>
          <p:cNvPr id="622" name="Google Shape;622;p72"/>
          <p:cNvSpPr txBox="1"/>
          <p:nvPr/>
        </p:nvSpPr>
        <p:spPr>
          <a:xfrm>
            <a:off x="611187" y="620712"/>
            <a:ext cx="7921625"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200" u="none">
                <a:solidFill>
                  <a:schemeClr val="accent2"/>
                </a:solidFill>
                <a:latin typeface="Times New Roman"/>
                <a:ea typeface="Times New Roman"/>
                <a:cs typeface="Times New Roman"/>
                <a:sym typeface="Times New Roman"/>
              </a:rPr>
              <a:t>Representing Electrons: </a:t>
            </a:r>
            <a:br>
              <a:rPr b="0" i="0" lang="en-US" sz="3200" u="none">
                <a:solidFill>
                  <a:schemeClr val="accent2"/>
                </a:solidFill>
                <a:latin typeface="Times New Roman"/>
                <a:ea typeface="Times New Roman"/>
                <a:cs typeface="Times New Roman"/>
                <a:sym typeface="Times New Roman"/>
              </a:rPr>
            </a:br>
            <a:r>
              <a:rPr b="0" i="0" lang="en-US" sz="3200" u="none">
                <a:solidFill>
                  <a:schemeClr val="accent2"/>
                </a:solidFill>
                <a:latin typeface="Times New Roman"/>
                <a:ea typeface="Times New Roman"/>
                <a:cs typeface="Times New Roman"/>
                <a:sym typeface="Times New Roman"/>
              </a:rPr>
              <a:t>Electron Configurations and Orbital Diagrams</a:t>
            </a:r>
            <a:endParaRPr/>
          </a:p>
        </p:txBody>
      </p:sp>
      <p:sp>
        <p:nvSpPr>
          <p:cNvPr id="623" name="Google Shape;623;p72"/>
          <p:cNvSpPr txBox="1"/>
          <p:nvPr/>
        </p:nvSpPr>
        <p:spPr>
          <a:xfrm>
            <a:off x="5362575" y="3284537"/>
            <a:ext cx="2233612" cy="517525"/>
          </a:xfrm>
          <a:prstGeom prst="rect">
            <a:avLst/>
          </a:prstGeom>
          <a:solidFill>
            <a:srgbClr val="9C9CDF">
              <a:alpha val="3254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The electron configuration for hydrogen</a:t>
            </a:r>
            <a:endParaRPr/>
          </a:p>
        </p:txBody>
      </p:sp>
      <p:pic>
        <p:nvPicPr>
          <p:cNvPr descr="gr-12-button.jpg" id="624" name="Google Shape;624;p72"/>
          <p:cNvPicPr preferRelativeResize="0"/>
          <p:nvPr/>
        </p:nvPicPr>
        <p:blipFill rotWithShape="1">
          <a:blip r:embed="rId4">
            <a:alphaModFix/>
          </a:blip>
          <a:srcRect b="0" l="0" r="0" t="0"/>
          <a:stretch/>
        </p:blipFill>
        <p:spPr>
          <a:xfrm>
            <a:off x="184150" y="5943600"/>
            <a:ext cx="1035050" cy="269875"/>
          </a:xfrm>
          <a:prstGeom prst="rect">
            <a:avLst/>
          </a:prstGeom>
          <a:noFill/>
          <a:ln>
            <a:noFill/>
          </a:ln>
        </p:spPr>
      </p:pic>
      <p:sp>
        <p:nvSpPr>
          <p:cNvPr id="625" name="Google Shape;625;p72"/>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626" name="Google Shape;626;p72"/>
          <p:cNvSpPr txBox="1"/>
          <p:nvPr/>
        </p:nvSpPr>
        <p:spPr>
          <a:xfrm>
            <a:off x="827087" y="2060575"/>
            <a:ext cx="7489825" cy="1152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The </a:t>
            </a:r>
            <a:r>
              <a:rPr b="1" i="0" lang="en-US" sz="2400" u="none">
                <a:solidFill>
                  <a:schemeClr val="dk1"/>
                </a:solidFill>
                <a:latin typeface="Times New Roman"/>
                <a:ea typeface="Times New Roman"/>
                <a:cs typeface="Times New Roman"/>
                <a:sym typeface="Times New Roman"/>
              </a:rPr>
              <a:t>electron configuration</a:t>
            </a:r>
            <a:r>
              <a:rPr b="0" i="0" lang="en-US" sz="2400" u="none">
                <a:solidFill>
                  <a:schemeClr val="dk1"/>
                </a:solidFill>
                <a:latin typeface="Times New Roman"/>
                <a:ea typeface="Times New Roman"/>
                <a:cs typeface="Times New Roman"/>
                <a:sym typeface="Times New Roman"/>
              </a:rPr>
              <a:t> for an atom shows the number and arrangement of its electrons, in the ground state.</a:t>
            </a:r>
            <a:endParaRPr/>
          </a:p>
        </p:txBody>
      </p:sp>
      <p:sp>
        <p:nvSpPr>
          <p:cNvPr id="627" name="Google Shape;627;p72"/>
          <p:cNvSpPr txBox="1"/>
          <p:nvPr/>
        </p:nvSpPr>
        <p:spPr>
          <a:xfrm>
            <a:off x="755650" y="4076700"/>
            <a:ext cx="7489825" cy="7207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An </a:t>
            </a:r>
            <a:r>
              <a:rPr b="1" i="0" lang="en-US" sz="2400" u="none">
                <a:solidFill>
                  <a:schemeClr val="dk1"/>
                </a:solidFill>
                <a:latin typeface="Times New Roman"/>
                <a:ea typeface="Times New Roman"/>
                <a:cs typeface="Times New Roman"/>
                <a:sym typeface="Times New Roman"/>
              </a:rPr>
              <a:t>orbital diagram </a:t>
            </a:r>
            <a:r>
              <a:rPr b="0" i="0" lang="en-US" sz="2400" u="none">
                <a:solidFill>
                  <a:schemeClr val="dk1"/>
                </a:solidFill>
                <a:latin typeface="Times New Roman"/>
                <a:ea typeface="Times New Roman"/>
                <a:cs typeface="Times New Roman"/>
                <a:sym typeface="Times New Roman"/>
              </a:rPr>
              <a:t>uses boxes or lines to represent orbitals at each </a:t>
            </a:r>
            <a:r>
              <a:rPr b="0" i="1" lang="en-US" sz="2400" u="none">
                <a:solidFill>
                  <a:schemeClr val="dk1"/>
                </a:solidFill>
                <a:latin typeface="Times New Roman"/>
                <a:ea typeface="Times New Roman"/>
                <a:cs typeface="Times New Roman"/>
                <a:sym typeface="Times New Roman"/>
              </a:rPr>
              <a:t>n</a:t>
            </a:r>
            <a:r>
              <a:rPr b="0" i="0" lang="en-US" sz="2400" u="none">
                <a:solidFill>
                  <a:schemeClr val="dk1"/>
                </a:solidFill>
                <a:latin typeface="Times New Roman"/>
                <a:ea typeface="Times New Roman"/>
                <a:cs typeface="Times New Roman"/>
                <a:sym typeface="Times New Roman"/>
              </a:rPr>
              <a:t> and shows electron spin.</a:t>
            </a:r>
            <a:endParaRPr/>
          </a:p>
        </p:txBody>
      </p:sp>
      <p:sp>
        <p:nvSpPr>
          <p:cNvPr id="628" name="Google Shape;628;p72"/>
          <p:cNvSpPr txBox="1"/>
          <p:nvPr/>
        </p:nvSpPr>
        <p:spPr>
          <a:xfrm>
            <a:off x="4500562" y="5084762"/>
            <a:ext cx="3455987" cy="517525"/>
          </a:xfrm>
          <a:prstGeom prst="rect">
            <a:avLst/>
          </a:prstGeom>
          <a:solidFill>
            <a:srgbClr val="9C9CDF">
              <a:alpha val="3254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Orbital diagrams often accompany electron configurations. </a:t>
            </a:r>
            <a:endParaRPr/>
          </a:p>
        </p:txBody>
      </p:sp>
      <p:sp>
        <p:nvSpPr>
          <p:cNvPr id="629" name="Google Shape;629;p72"/>
          <p:cNvSpPr txBox="1"/>
          <p:nvPr/>
        </p:nvSpPr>
        <p:spPr>
          <a:xfrm>
            <a:off x="5364162" y="5876925"/>
            <a:ext cx="2592387"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786C3"/>
              </a:buClr>
              <a:buFont typeface="Arial"/>
              <a:buNone/>
            </a:pPr>
            <a:r>
              <a:rPr b="0" i="0" lang="en-US" sz="2400" u="none">
                <a:solidFill>
                  <a:srgbClr val="1786C3"/>
                </a:solidFill>
                <a:latin typeface="Arial"/>
                <a:ea typeface="Arial"/>
                <a:cs typeface="Arial"/>
                <a:sym typeface="Arial"/>
              </a:rPr>
              <a:t>Identify the atom.</a:t>
            </a:r>
            <a:endParaRPr/>
          </a:p>
        </p:txBody>
      </p:sp>
      <p:pic>
        <p:nvPicPr>
          <p:cNvPr descr="chem-12-question.jpg" id="630" name="Google Shape;630;p72"/>
          <p:cNvPicPr preferRelativeResize="0"/>
          <p:nvPr/>
        </p:nvPicPr>
        <p:blipFill rotWithShape="1">
          <a:blip r:embed="rId5">
            <a:alphaModFix/>
          </a:blip>
          <a:srcRect b="0" l="0" r="0" t="0"/>
          <a:stretch/>
        </p:blipFill>
        <p:spPr>
          <a:xfrm>
            <a:off x="4906962" y="5995987"/>
            <a:ext cx="457200" cy="457200"/>
          </a:xfrm>
          <a:prstGeom prst="rect">
            <a:avLst/>
          </a:prstGeom>
          <a:noFill/>
          <a:ln>
            <a:noFill/>
          </a:ln>
        </p:spPr>
      </p:pic>
      <p:sp>
        <p:nvSpPr>
          <p:cNvPr id="631" name="Google Shape;631;p72"/>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pic>
        <p:nvPicPr>
          <p:cNvPr descr="D:\Pictures\Chem12\Ch03\Chem12_pg182_3-18.jpg" id="632" name="Google Shape;632;p72"/>
          <p:cNvPicPr preferRelativeResize="0"/>
          <p:nvPr/>
        </p:nvPicPr>
        <p:blipFill rotWithShape="1">
          <a:blip r:embed="rId6">
            <a:alphaModFix/>
          </a:blip>
          <a:srcRect b="0" l="0" r="0" t="0"/>
          <a:stretch/>
        </p:blipFill>
        <p:spPr>
          <a:xfrm>
            <a:off x="3586162" y="5157787"/>
            <a:ext cx="769937" cy="11699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6">
                                            <p:txEl>
                                              <p:pRg end="0" st="0"/>
                                            </p:txEl>
                                          </p:spTgt>
                                        </p:tgtEl>
                                        <p:attrNameLst>
                                          <p:attrName>style.visibility</p:attrName>
                                        </p:attrNameLst>
                                      </p:cBhvr>
                                      <p:to>
                                        <p:strVal val="visible"/>
                                      </p:to>
                                    </p:set>
                                    <p:animEffect filter="fade" transition="in">
                                      <p:cBhvr>
                                        <p:cTn dur="500"/>
                                        <p:tgtEl>
                                          <p:spTgt spid="626">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5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500"/>
                                        <p:tgtEl>
                                          <p:spTgt spid="6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27">
                                            <p:txEl>
                                              <p:pRg end="0" st="0"/>
                                            </p:txEl>
                                          </p:spTgt>
                                        </p:tgtEl>
                                        <p:attrNameLst>
                                          <p:attrName>style.visibility</p:attrName>
                                        </p:attrNameLst>
                                      </p:cBhvr>
                                      <p:to>
                                        <p:strVal val="visible"/>
                                      </p:to>
                                    </p:set>
                                    <p:animEffect filter="fade" transition="in">
                                      <p:cBhvr>
                                        <p:cTn dur="500"/>
                                        <p:tgtEl>
                                          <p:spTgt spid="627">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500"/>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500"/>
                                        <p:tgtEl>
                                          <p:spTgt spid="62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5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29">
                                            <p:txEl>
                                              <p:pRg end="0" st="0"/>
                                            </p:txEl>
                                          </p:spTgt>
                                        </p:tgtEl>
                                        <p:attrNameLst>
                                          <p:attrName>style.visibility</p:attrName>
                                        </p:attrNameLst>
                                      </p:cBhvr>
                                      <p:to>
                                        <p:strVal val="visible"/>
                                      </p:to>
                                    </p:set>
                                    <p:animEffect filter="fade" transition="in">
                                      <p:cBhvr>
                                        <p:cTn dur="500"/>
                                        <p:tgtEl>
                                          <p:spTgt spid="62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7" name="Shape 637"/>
        <p:cNvGrpSpPr/>
        <p:nvPr/>
      </p:nvGrpSpPr>
      <p:grpSpPr>
        <a:xfrm>
          <a:off x="0" y="0"/>
          <a:ext cx="0" cy="0"/>
          <a:chOff x="0" y="0"/>
          <a:chExt cx="0" cy="0"/>
        </a:xfrm>
      </p:grpSpPr>
      <p:sp>
        <p:nvSpPr>
          <p:cNvPr id="638" name="Google Shape;638;p73"/>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639" name="Google Shape;639;p73"/>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3.3</a:t>
            </a:r>
            <a:endParaRPr/>
          </a:p>
        </p:txBody>
      </p:sp>
      <p:sp>
        <p:nvSpPr>
          <p:cNvPr id="640" name="Google Shape;640;p73"/>
          <p:cNvSpPr txBox="1"/>
          <p:nvPr/>
        </p:nvSpPr>
        <p:spPr>
          <a:xfrm>
            <a:off x="827087" y="620712"/>
            <a:ext cx="7489825" cy="792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600" u="none">
                <a:solidFill>
                  <a:schemeClr val="accent2"/>
                </a:solidFill>
                <a:latin typeface="Times New Roman"/>
                <a:ea typeface="Times New Roman"/>
                <a:cs typeface="Times New Roman"/>
                <a:sym typeface="Times New Roman"/>
              </a:rPr>
              <a:t>Describing the Electrons in Lithium</a:t>
            </a:r>
            <a:endParaRPr/>
          </a:p>
        </p:txBody>
      </p:sp>
      <p:pic>
        <p:nvPicPr>
          <p:cNvPr descr="gr-12-button.jpg" id="641" name="Google Shape;641;p73"/>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642" name="Google Shape;642;p73"/>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643" name="Google Shape;643;p73"/>
          <p:cNvSpPr txBox="1"/>
          <p:nvPr/>
        </p:nvSpPr>
        <p:spPr>
          <a:xfrm>
            <a:off x="900112" y="1557337"/>
            <a:ext cx="7416800" cy="187166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The lithium atom has three electrons:</a:t>
            </a:r>
            <a:endParaRPr/>
          </a:p>
          <a:p>
            <a:pPr indent="-228600" lvl="0" marL="2286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The first two electrons occupy the 1</a:t>
            </a:r>
            <a:r>
              <a:rPr b="0" i="1" lang="en-US" sz="2400" u="none">
                <a:solidFill>
                  <a:schemeClr val="dk1"/>
                </a:solidFill>
                <a:latin typeface="Times New Roman"/>
                <a:ea typeface="Times New Roman"/>
                <a:cs typeface="Times New Roman"/>
                <a:sym typeface="Times New Roman"/>
              </a:rPr>
              <a:t>s</a:t>
            </a:r>
            <a:r>
              <a:rPr b="0" i="0" lang="en-US" sz="2400" u="none">
                <a:solidFill>
                  <a:schemeClr val="dk1"/>
                </a:solidFill>
                <a:latin typeface="Times New Roman"/>
                <a:ea typeface="Times New Roman"/>
                <a:cs typeface="Times New Roman"/>
                <a:sym typeface="Times New Roman"/>
              </a:rPr>
              <a:t> orbital (</a:t>
            </a:r>
            <a:r>
              <a:rPr b="0" i="1" lang="en-US" sz="2400" u="none">
                <a:solidFill>
                  <a:schemeClr val="dk1"/>
                </a:solidFill>
                <a:latin typeface="Times New Roman"/>
                <a:ea typeface="Times New Roman"/>
                <a:cs typeface="Times New Roman"/>
                <a:sym typeface="Times New Roman"/>
              </a:rPr>
              <a:t>n</a:t>
            </a:r>
            <a:r>
              <a:rPr b="0" i="0" lang="en-US" sz="2400" u="none">
                <a:solidFill>
                  <a:schemeClr val="dk1"/>
                </a:solidFill>
                <a:latin typeface="Times New Roman"/>
                <a:ea typeface="Times New Roman"/>
                <a:cs typeface="Times New Roman"/>
                <a:sym typeface="Times New Roman"/>
              </a:rPr>
              <a:t> = 1)</a:t>
            </a:r>
            <a:endParaRPr/>
          </a:p>
          <a:p>
            <a:pPr indent="-228600" lvl="0" marL="2286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The third electron is at an </a:t>
            </a:r>
            <a:r>
              <a:rPr b="0" i="1" lang="en-US" sz="2400" u="none">
                <a:solidFill>
                  <a:schemeClr val="dk1"/>
                </a:solidFill>
                <a:latin typeface="Times New Roman"/>
                <a:ea typeface="Times New Roman"/>
                <a:cs typeface="Times New Roman"/>
                <a:sym typeface="Times New Roman"/>
              </a:rPr>
              <a:t>n</a:t>
            </a:r>
            <a:r>
              <a:rPr b="0" i="0" lang="en-US" sz="2400" u="none">
                <a:solidFill>
                  <a:schemeClr val="dk1"/>
                </a:solidFill>
                <a:latin typeface="Times New Roman"/>
                <a:ea typeface="Times New Roman"/>
                <a:cs typeface="Times New Roman"/>
                <a:sym typeface="Times New Roman"/>
              </a:rPr>
              <a:t> = 2 energy level</a:t>
            </a:r>
            <a:endParaRPr/>
          </a:p>
          <a:p>
            <a:pPr indent="-228600" lvl="0" marL="228600" marR="0" rtl="0" algn="l">
              <a:lnSpc>
                <a:spcPct val="100000"/>
              </a:lnSpc>
              <a:spcBef>
                <a:spcPts val="480"/>
              </a:spcBef>
              <a:spcAft>
                <a:spcPts val="0"/>
              </a:spcAft>
              <a:buClr>
                <a:schemeClr val="dk1"/>
              </a:buClr>
              <a:buSzPts val="2400"/>
              <a:buFont typeface="Times New Roman"/>
              <a:buChar char="•"/>
            </a:pPr>
            <a:r>
              <a:rPr b="0" i="1" lang="en-US" sz="2400" u="none">
                <a:solidFill>
                  <a:schemeClr val="dk1"/>
                </a:solidFill>
                <a:latin typeface="Times New Roman"/>
                <a:ea typeface="Times New Roman"/>
                <a:cs typeface="Times New Roman"/>
                <a:sym typeface="Times New Roman"/>
              </a:rPr>
              <a:t>l</a:t>
            </a:r>
            <a:r>
              <a:rPr b="0" i="0" lang="en-US" sz="2400" u="none">
                <a:solidFill>
                  <a:schemeClr val="dk1"/>
                </a:solidFill>
                <a:latin typeface="Times New Roman"/>
                <a:ea typeface="Times New Roman"/>
                <a:cs typeface="Times New Roman"/>
                <a:sym typeface="Times New Roman"/>
              </a:rPr>
              <a:t> can be 0 or 1; </a:t>
            </a:r>
            <a:r>
              <a:rPr b="0" i="1" lang="en-US" sz="2400" u="none">
                <a:solidFill>
                  <a:schemeClr val="dk1"/>
                </a:solidFill>
                <a:latin typeface="Times New Roman"/>
                <a:ea typeface="Times New Roman"/>
                <a:cs typeface="Times New Roman"/>
                <a:sym typeface="Times New Roman"/>
              </a:rPr>
              <a:t>l</a:t>
            </a:r>
            <a:r>
              <a:rPr b="0" i="0" lang="en-US" sz="2400" u="none">
                <a:solidFill>
                  <a:schemeClr val="dk1"/>
                </a:solidFill>
                <a:latin typeface="Times New Roman"/>
                <a:ea typeface="Times New Roman"/>
                <a:cs typeface="Times New Roman"/>
                <a:sym typeface="Times New Roman"/>
              </a:rPr>
              <a:t> = 0 (</a:t>
            </a:r>
            <a:r>
              <a:rPr b="0" i="1" lang="en-US" sz="2400" u="none">
                <a:solidFill>
                  <a:schemeClr val="dk1"/>
                </a:solidFill>
                <a:latin typeface="Times New Roman"/>
                <a:ea typeface="Times New Roman"/>
                <a:cs typeface="Times New Roman"/>
                <a:sym typeface="Times New Roman"/>
              </a:rPr>
              <a:t>s</a:t>
            </a:r>
            <a:r>
              <a:rPr b="0" i="0" lang="en-US" sz="2400" u="none">
                <a:solidFill>
                  <a:schemeClr val="dk1"/>
                </a:solidFill>
                <a:latin typeface="Times New Roman"/>
                <a:ea typeface="Times New Roman"/>
                <a:cs typeface="Times New Roman"/>
                <a:sym typeface="Times New Roman"/>
              </a:rPr>
              <a:t>) is lower in energy than </a:t>
            </a:r>
            <a:r>
              <a:rPr b="0" i="1" lang="en-US" sz="2400" u="none">
                <a:solidFill>
                  <a:schemeClr val="dk1"/>
                </a:solidFill>
                <a:latin typeface="Times New Roman"/>
                <a:ea typeface="Times New Roman"/>
                <a:cs typeface="Times New Roman"/>
                <a:sym typeface="Times New Roman"/>
              </a:rPr>
              <a:t>l</a:t>
            </a:r>
            <a:r>
              <a:rPr b="0" i="0" lang="en-US" sz="2400" u="none">
                <a:solidFill>
                  <a:schemeClr val="dk1"/>
                </a:solidFill>
                <a:latin typeface="Times New Roman"/>
                <a:ea typeface="Times New Roman"/>
                <a:cs typeface="Times New Roman"/>
                <a:sym typeface="Times New Roman"/>
              </a:rPr>
              <a:t> = 1 (</a:t>
            </a:r>
            <a:r>
              <a:rPr b="0" i="1" lang="en-US" sz="2400" u="none">
                <a:solidFill>
                  <a:schemeClr val="dk1"/>
                </a:solidFill>
                <a:latin typeface="Times New Roman"/>
                <a:ea typeface="Times New Roman"/>
                <a:cs typeface="Times New Roman"/>
                <a:sym typeface="Times New Roman"/>
              </a:rPr>
              <a:t>p</a:t>
            </a:r>
            <a:r>
              <a:rPr b="0" i="0" lang="en-US" sz="2400" u="none">
                <a:solidFill>
                  <a:schemeClr val="dk1"/>
                </a:solidFill>
                <a:latin typeface="Times New Roman"/>
                <a:ea typeface="Times New Roman"/>
                <a:cs typeface="Times New Roman"/>
                <a:sym typeface="Times New Roman"/>
              </a:rPr>
              <a:t>)</a:t>
            </a:r>
            <a:endParaRPr/>
          </a:p>
        </p:txBody>
      </p:sp>
      <p:sp>
        <p:nvSpPr>
          <p:cNvPr id="644" name="Google Shape;644;p73"/>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pic>
        <p:nvPicPr>
          <p:cNvPr descr="D:\Pictures\Chem12\Ch03\table3.3.png" id="645" name="Google Shape;645;p73"/>
          <p:cNvPicPr preferRelativeResize="0"/>
          <p:nvPr/>
        </p:nvPicPr>
        <p:blipFill rotWithShape="1">
          <a:blip r:embed="rId4">
            <a:alphaModFix/>
          </a:blip>
          <a:srcRect b="0" l="0" r="0" t="0"/>
          <a:stretch/>
        </p:blipFill>
        <p:spPr>
          <a:xfrm>
            <a:off x="431800" y="3624262"/>
            <a:ext cx="8243887" cy="2108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43">
                                            <p:txEl>
                                              <p:pRg end="0" st="0"/>
                                            </p:txEl>
                                          </p:spTgt>
                                        </p:tgtEl>
                                        <p:attrNameLst>
                                          <p:attrName>style.visibility</p:attrName>
                                        </p:attrNameLst>
                                      </p:cBhvr>
                                      <p:to>
                                        <p:strVal val="visible"/>
                                      </p:to>
                                    </p:set>
                                    <p:animEffect filter="fade" transition="in">
                                      <p:cBhvr>
                                        <p:cTn dur="500"/>
                                        <p:tgtEl>
                                          <p:spTgt spid="64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43">
                                            <p:txEl>
                                              <p:pRg end="1" st="1"/>
                                            </p:txEl>
                                          </p:spTgt>
                                        </p:tgtEl>
                                        <p:attrNameLst>
                                          <p:attrName>style.visibility</p:attrName>
                                        </p:attrNameLst>
                                      </p:cBhvr>
                                      <p:to>
                                        <p:strVal val="visible"/>
                                      </p:to>
                                    </p:set>
                                    <p:animEffect filter="fade" transition="in">
                                      <p:cBhvr>
                                        <p:cTn dur="500"/>
                                        <p:tgtEl>
                                          <p:spTgt spid="64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43">
                                            <p:txEl>
                                              <p:pRg end="2" st="2"/>
                                            </p:txEl>
                                          </p:spTgt>
                                        </p:tgtEl>
                                        <p:attrNameLst>
                                          <p:attrName>style.visibility</p:attrName>
                                        </p:attrNameLst>
                                      </p:cBhvr>
                                      <p:to>
                                        <p:strVal val="visible"/>
                                      </p:to>
                                    </p:set>
                                    <p:animEffect filter="fade" transition="in">
                                      <p:cBhvr>
                                        <p:cTn dur="500"/>
                                        <p:tgtEl>
                                          <p:spTgt spid="64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43">
                                            <p:txEl>
                                              <p:pRg end="3" st="3"/>
                                            </p:txEl>
                                          </p:spTgt>
                                        </p:tgtEl>
                                        <p:attrNameLst>
                                          <p:attrName>style.visibility</p:attrName>
                                        </p:attrNameLst>
                                      </p:cBhvr>
                                      <p:to>
                                        <p:strVal val="visible"/>
                                      </p:to>
                                    </p:set>
                                    <p:animEffect filter="fade" transition="in">
                                      <p:cBhvr>
                                        <p:cTn dur="500"/>
                                        <p:tgtEl>
                                          <p:spTgt spid="643">
                                            <p:txEl>
                                              <p:pRg end="3" st="3"/>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500"/>
                                        <p:tgtEl>
                                          <p:spTgt spid="6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457200" y="277812"/>
            <a:ext cx="8229600" cy="11398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3600" u="none" cap="none" strike="noStrike">
              <a:solidFill>
                <a:schemeClr val="dk2"/>
              </a:solidFill>
              <a:latin typeface="Times"/>
              <a:ea typeface="Times"/>
              <a:cs typeface="Times"/>
              <a:sym typeface="Times"/>
            </a:endParaRPr>
          </a:p>
        </p:txBody>
      </p:sp>
      <p:sp>
        <p:nvSpPr>
          <p:cNvPr id="160" name="Google Shape;160;p29"/>
          <p:cNvSpPr txBox="1"/>
          <p:nvPr>
            <p:ph idx="1" type="body"/>
          </p:nvPr>
        </p:nvSpPr>
        <p:spPr>
          <a:xfrm>
            <a:off x="457200" y="1600200"/>
            <a:ext cx="7988300" cy="45307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ahoma"/>
              <a:buNone/>
            </a:pPr>
            <a:r>
              <a:rPr b="0" i="0" lang="en-US" sz="3600" u="none" cap="none" strike="noStrike">
                <a:solidFill>
                  <a:schemeClr val="dk1"/>
                </a:solidFill>
                <a:latin typeface="Tahoma"/>
                <a:ea typeface="Tahoma"/>
                <a:cs typeface="Tahoma"/>
                <a:sym typeface="Tahoma"/>
              </a:rPr>
              <a:t>  		</a:t>
            </a:r>
            <a:r>
              <a:rPr b="0" i="0" lang="en-US" sz="4800" u="none" cap="none" strike="noStrike">
                <a:solidFill>
                  <a:schemeClr val="dk1"/>
                </a:solidFill>
                <a:latin typeface="Garamond"/>
                <a:ea typeface="Garamond"/>
                <a:cs typeface="Garamond"/>
                <a:sym typeface="Garamond"/>
              </a:rPr>
              <a:t>This theory was ignored and forgotten for more than </a:t>
            </a:r>
            <a:r>
              <a:rPr b="0" i="1" lang="en-US" sz="4800" u="none" cap="none" strike="noStrike">
                <a:solidFill>
                  <a:schemeClr val="dk1"/>
                </a:solidFill>
                <a:latin typeface="Garamond"/>
                <a:ea typeface="Garamond"/>
                <a:cs typeface="Garamond"/>
                <a:sym typeface="Garamond"/>
              </a:rPr>
              <a:t>2000 </a:t>
            </a:r>
            <a:r>
              <a:rPr b="0" i="0" lang="en-US" sz="4800" u="none" cap="none" strike="noStrike">
                <a:solidFill>
                  <a:schemeClr val="dk1"/>
                </a:solidFill>
                <a:latin typeface="Garamond"/>
                <a:ea typeface="Garamond"/>
                <a:cs typeface="Garamond"/>
                <a:sym typeface="Garamond"/>
              </a:rPr>
              <a:t>years!</a:t>
            </a:r>
            <a:endParaRPr/>
          </a:p>
        </p:txBody>
      </p:sp>
      <p:pic>
        <p:nvPicPr>
          <p:cNvPr descr="j0254458" id="161" name="Google Shape;161;p29"/>
          <p:cNvPicPr preferRelativeResize="0"/>
          <p:nvPr>
            <p:ph idx="1" type="body"/>
          </p:nvPr>
        </p:nvPicPr>
        <p:blipFill rotWithShape="1">
          <a:blip r:embed="rId3">
            <a:alphaModFix/>
          </a:blip>
          <a:srcRect b="0" l="0" r="0" t="0"/>
          <a:stretch/>
        </p:blipFill>
        <p:spPr>
          <a:xfrm>
            <a:off x="5540375" y="3657600"/>
            <a:ext cx="2581275" cy="2146300"/>
          </a:xfrm>
          <a:prstGeom prst="rect">
            <a:avLst/>
          </a:prstGeom>
          <a:noFill/>
          <a:ln>
            <a:noFill/>
          </a:ln>
        </p:spPr>
      </p:pic>
    </p:spTree>
  </p:cSld>
  <p:clrMapOvr>
    <a:masterClrMapping/>
  </p:clrMapOvr>
  <p:transition spd="slow">
    <p:fade thruBlk="1"/>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0" name="Shape 650"/>
        <p:cNvGrpSpPr/>
        <p:nvPr/>
      </p:nvGrpSpPr>
      <p:grpSpPr>
        <a:xfrm>
          <a:off x="0" y="0"/>
          <a:ext cx="0" cy="0"/>
          <a:chOff x="0" y="0"/>
          <a:chExt cx="0" cy="0"/>
        </a:xfrm>
      </p:grpSpPr>
      <p:sp>
        <p:nvSpPr>
          <p:cNvPr id="651" name="Google Shape;651;p74"/>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652" name="Google Shape;652;p74"/>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3.3</a:t>
            </a:r>
            <a:endParaRPr/>
          </a:p>
        </p:txBody>
      </p:sp>
      <p:sp>
        <p:nvSpPr>
          <p:cNvPr id="653" name="Google Shape;653;p74"/>
          <p:cNvSpPr txBox="1"/>
          <p:nvPr/>
        </p:nvSpPr>
        <p:spPr>
          <a:xfrm>
            <a:off x="827087" y="620712"/>
            <a:ext cx="7489825" cy="1152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600" u="none">
                <a:solidFill>
                  <a:schemeClr val="accent2"/>
                </a:solidFill>
                <a:latin typeface="Times New Roman"/>
                <a:ea typeface="Times New Roman"/>
                <a:cs typeface="Times New Roman"/>
                <a:sym typeface="Times New Roman"/>
              </a:rPr>
              <a:t>Writing Electron Configurations and</a:t>
            </a:r>
            <a:br>
              <a:rPr b="0" i="0" lang="en-US" sz="3600" u="none">
                <a:solidFill>
                  <a:schemeClr val="accent2"/>
                </a:solidFill>
                <a:latin typeface="Times New Roman"/>
                <a:ea typeface="Times New Roman"/>
                <a:cs typeface="Times New Roman"/>
                <a:sym typeface="Times New Roman"/>
              </a:rPr>
            </a:br>
            <a:r>
              <a:rPr b="0" i="0" lang="en-US" sz="3600" u="none">
                <a:solidFill>
                  <a:schemeClr val="accent2"/>
                </a:solidFill>
                <a:latin typeface="Times New Roman"/>
                <a:ea typeface="Times New Roman"/>
                <a:cs typeface="Times New Roman"/>
                <a:sym typeface="Times New Roman"/>
              </a:rPr>
              <a:t>Orbital Diagrams</a:t>
            </a:r>
            <a:endParaRPr/>
          </a:p>
        </p:txBody>
      </p:sp>
      <p:pic>
        <p:nvPicPr>
          <p:cNvPr descr="gr-12-button.jpg" id="654" name="Google Shape;654;p74"/>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655" name="Google Shape;655;p74"/>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656" name="Google Shape;656;p74"/>
          <p:cNvSpPr txBox="1"/>
          <p:nvPr/>
        </p:nvSpPr>
        <p:spPr>
          <a:xfrm>
            <a:off x="827087" y="2060575"/>
            <a:ext cx="7489825" cy="2808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id="657" name="Google Shape;657;p74"/>
          <p:cNvPicPr preferRelativeResize="0"/>
          <p:nvPr/>
        </p:nvPicPr>
        <p:blipFill rotWithShape="1">
          <a:blip r:embed="rId4">
            <a:alphaModFix/>
          </a:blip>
          <a:srcRect b="0" l="0" r="0" t="0"/>
          <a:stretch/>
        </p:blipFill>
        <p:spPr>
          <a:xfrm>
            <a:off x="784225" y="3213100"/>
            <a:ext cx="7431087" cy="2668587"/>
          </a:xfrm>
          <a:prstGeom prst="rect">
            <a:avLst/>
          </a:prstGeom>
          <a:noFill/>
          <a:ln>
            <a:noFill/>
          </a:ln>
        </p:spPr>
      </p:pic>
      <p:sp>
        <p:nvSpPr>
          <p:cNvPr id="658" name="Google Shape;658;p74"/>
          <p:cNvSpPr txBox="1"/>
          <p:nvPr/>
        </p:nvSpPr>
        <p:spPr>
          <a:xfrm>
            <a:off x="431800" y="1773237"/>
            <a:ext cx="78851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659" name="Google Shape;659;p74"/>
          <p:cNvSpPr txBox="1"/>
          <p:nvPr/>
        </p:nvSpPr>
        <p:spPr>
          <a:xfrm>
            <a:off x="755650" y="1844675"/>
            <a:ext cx="7488237" cy="1187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Follow the </a:t>
            </a:r>
            <a:r>
              <a:rPr b="1" i="0" lang="en-US" sz="2400" u="none">
                <a:solidFill>
                  <a:schemeClr val="dk1"/>
                </a:solidFill>
                <a:latin typeface="Times New Roman"/>
                <a:ea typeface="Times New Roman"/>
                <a:cs typeface="Times New Roman"/>
                <a:sym typeface="Times New Roman"/>
              </a:rPr>
              <a:t>aufbau principle:</a:t>
            </a:r>
            <a:endParaRPr/>
          </a:p>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“build up” electronic configurations of atoms in order of increasing atomic number</a:t>
            </a:r>
            <a:endParaRPr/>
          </a:p>
        </p:txBody>
      </p:sp>
      <p:sp>
        <p:nvSpPr>
          <p:cNvPr id="660" name="Google Shape;660;p74"/>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59">
                                            <p:txEl>
                                              <p:pRg end="0" st="0"/>
                                            </p:txEl>
                                          </p:spTgt>
                                        </p:tgtEl>
                                        <p:attrNameLst>
                                          <p:attrName>style.visibility</p:attrName>
                                        </p:attrNameLst>
                                      </p:cBhvr>
                                      <p:to>
                                        <p:strVal val="visible"/>
                                      </p:to>
                                    </p:set>
                                    <p:animEffect filter="fade" transition="in">
                                      <p:cBhvr>
                                        <p:cTn dur="500"/>
                                        <p:tgtEl>
                                          <p:spTgt spid="65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9">
                                            <p:txEl>
                                              <p:pRg end="1" st="1"/>
                                            </p:txEl>
                                          </p:spTgt>
                                        </p:tgtEl>
                                        <p:attrNameLst>
                                          <p:attrName>style.visibility</p:attrName>
                                        </p:attrNameLst>
                                      </p:cBhvr>
                                      <p:to>
                                        <p:strVal val="visible"/>
                                      </p:to>
                                    </p:set>
                                    <p:animEffect filter="fade" transition="in">
                                      <p:cBhvr>
                                        <p:cTn dur="500"/>
                                        <p:tgtEl>
                                          <p:spTgt spid="659">
                                            <p:txEl>
                                              <p:pRg end="1" st="1"/>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500"/>
                                        <p:tgtEl>
                                          <p:spTgt spid="6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4" name="Shape 664"/>
        <p:cNvGrpSpPr/>
        <p:nvPr/>
      </p:nvGrpSpPr>
      <p:grpSpPr>
        <a:xfrm>
          <a:off x="0" y="0"/>
          <a:ext cx="0" cy="0"/>
          <a:chOff x="0" y="0"/>
          <a:chExt cx="0" cy="0"/>
        </a:xfrm>
      </p:grpSpPr>
      <p:sp>
        <p:nvSpPr>
          <p:cNvPr id="665" name="Google Shape;665;p75"/>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666" name="Google Shape;666;p75"/>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3.3</a:t>
            </a:r>
            <a:endParaRPr/>
          </a:p>
        </p:txBody>
      </p:sp>
      <p:sp>
        <p:nvSpPr>
          <p:cNvPr id="667" name="Google Shape;667;p75"/>
          <p:cNvSpPr txBox="1"/>
          <p:nvPr/>
        </p:nvSpPr>
        <p:spPr>
          <a:xfrm>
            <a:off x="827087" y="620712"/>
            <a:ext cx="7489825" cy="9366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600" u="none">
                <a:solidFill>
                  <a:schemeClr val="accent2"/>
                </a:solidFill>
                <a:latin typeface="Times New Roman"/>
                <a:ea typeface="Times New Roman"/>
                <a:cs typeface="Times New Roman"/>
                <a:sym typeface="Times New Roman"/>
              </a:rPr>
              <a:t>Filling Orbitals for Periods 1 and 2</a:t>
            </a:r>
            <a:endParaRPr/>
          </a:p>
        </p:txBody>
      </p:sp>
      <p:pic>
        <p:nvPicPr>
          <p:cNvPr descr="gr-12-button.jpg" id="668" name="Google Shape;668;p75"/>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669" name="Google Shape;669;p75"/>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670" name="Google Shape;670;p75"/>
          <p:cNvSpPr txBox="1"/>
          <p:nvPr/>
        </p:nvSpPr>
        <p:spPr>
          <a:xfrm>
            <a:off x="755650" y="1484312"/>
            <a:ext cx="7489825" cy="165576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Boxes in orbital diagrams are written and filled from left to right (increasing energy of orbitals)</a:t>
            </a:r>
            <a:endParaRPr/>
          </a:p>
          <a:p>
            <a:pPr indent="-228600" lvl="0" marL="2286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For C apply Hund</a:t>
            </a:r>
            <a:r>
              <a:rPr b="0" i="0" lang="en-US" sz="2400" u="none">
                <a:solidFill>
                  <a:schemeClr val="dk1"/>
                </a:solidFill>
                <a:latin typeface="Times"/>
                <a:ea typeface="Times"/>
                <a:cs typeface="Times"/>
                <a:sym typeface="Times"/>
              </a:rPr>
              <a:t>’</a:t>
            </a:r>
            <a:r>
              <a:rPr b="0" i="0" lang="en-US" sz="2400" u="none">
                <a:solidFill>
                  <a:schemeClr val="dk1"/>
                </a:solidFill>
                <a:latin typeface="Times New Roman"/>
                <a:ea typeface="Times New Roman"/>
                <a:cs typeface="Times New Roman"/>
                <a:sym typeface="Times New Roman"/>
              </a:rPr>
              <a:t>s rule and for O apply Pauli exclusion principle</a:t>
            </a:r>
            <a:endParaRPr/>
          </a:p>
        </p:txBody>
      </p:sp>
      <p:sp>
        <p:nvSpPr>
          <p:cNvPr id="671" name="Google Shape;671;p75"/>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pic>
        <p:nvPicPr>
          <p:cNvPr descr="D:\Pictures\Chem12\Ch03\3.4.png" id="672" name="Google Shape;672;p75"/>
          <p:cNvPicPr preferRelativeResize="0"/>
          <p:nvPr/>
        </p:nvPicPr>
        <p:blipFill rotWithShape="1">
          <a:blip r:embed="rId4">
            <a:alphaModFix/>
          </a:blip>
          <a:srcRect b="0" l="0" r="0" t="0"/>
          <a:stretch/>
        </p:blipFill>
        <p:spPr>
          <a:xfrm>
            <a:off x="2411412" y="2852737"/>
            <a:ext cx="5608637" cy="35639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0">
                                            <p:txEl>
                                              <p:pRg end="0" st="0"/>
                                            </p:txEl>
                                          </p:spTgt>
                                        </p:tgtEl>
                                        <p:attrNameLst>
                                          <p:attrName>style.visibility</p:attrName>
                                        </p:attrNameLst>
                                      </p:cBhvr>
                                      <p:to>
                                        <p:strVal val="visible"/>
                                      </p:to>
                                    </p:set>
                                    <p:animEffect filter="fade" transition="in">
                                      <p:cBhvr>
                                        <p:cTn dur="500"/>
                                        <p:tgtEl>
                                          <p:spTgt spid="67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70">
                                            <p:txEl>
                                              <p:pRg end="1" st="1"/>
                                            </p:txEl>
                                          </p:spTgt>
                                        </p:tgtEl>
                                        <p:attrNameLst>
                                          <p:attrName>style.visibility</p:attrName>
                                        </p:attrNameLst>
                                      </p:cBhvr>
                                      <p:to>
                                        <p:strVal val="visible"/>
                                      </p:to>
                                    </p:set>
                                    <p:animEffect filter="fade" transition="in">
                                      <p:cBhvr>
                                        <p:cTn dur="500"/>
                                        <p:tgtEl>
                                          <p:spTgt spid="670">
                                            <p:txEl>
                                              <p:pRg end="1" st="1"/>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500"/>
                                        <p:tgtEl>
                                          <p:spTgt spid="6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6" name="Shape 676"/>
        <p:cNvGrpSpPr/>
        <p:nvPr/>
      </p:nvGrpSpPr>
      <p:grpSpPr>
        <a:xfrm>
          <a:off x="0" y="0"/>
          <a:ext cx="0" cy="0"/>
          <a:chOff x="0" y="0"/>
          <a:chExt cx="0" cy="0"/>
        </a:xfrm>
      </p:grpSpPr>
      <p:sp>
        <p:nvSpPr>
          <p:cNvPr id="677" name="Google Shape;677;p76"/>
          <p:cNvSpPr txBox="1"/>
          <p:nvPr/>
        </p:nvSpPr>
        <p:spPr>
          <a:xfrm>
            <a:off x="838200" y="1981200"/>
            <a:ext cx="3733800" cy="41227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678" name="Google Shape;678;p76"/>
          <p:cNvSpPr txBox="1"/>
          <p:nvPr/>
        </p:nvSpPr>
        <p:spPr>
          <a:xfrm>
            <a:off x="2700337" y="2025650"/>
            <a:ext cx="5616575" cy="1187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Write the electron configurations and draw orbital diagrams for N and F.</a:t>
            </a:r>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679" name="Google Shape;679;p76"/>
          <p:cNvSpPr/>
          <p:nvPr/>
        </p:nvSpPr>
        <p:spPr>
          <a:xfrm>
            <a:off x="7467600" y="4953000"/>
            <a:ext cx="1042987" cy="1042987"/>
          </a:xfrm>
          <a:custGeom>
            <a:rect b="b" l="l" r="r" t="t"/>
            <a:pathLst>
              <a:path extrusionOk="0" h="120000" w="120000">
                <a:moveTo>
                  <a:pt x="0" y="0"/>
                </a:moveTo>
                <a:lnTo>
                  <a:pt x="120000" y="0"/>
                </a:lnTo>
                <a:lnTo>
                  <a:pt x="120000" y="120000"/>
                </a:lnTo>
                <a:lnTo>
                  <a:pt x="0" y="120000"/>
                </a:lnTo>
                <a:close/>
                <a:moveTo>
                  <a:pt x="34286" y="40714"/>
                </a:moveTo>
                <a:cubicBezTo>
                  <a:pt x="34286" y="26513"/>
                  <a:pt x="45798" y="15000"/>
                  <a:pt x="60000" y="15000"/>
                </a:cubicBezTo>
                <a:cubicBezTo>
                  <a:pt x="74202" y="15000"/>
                  <a:pt x="85714" y="26513"/>
                  <a:pt x="85714" y="40714"/>
                </a:cubicBezTo>
                <a:lnTo>
                  <a:pt x="85714" y="40714"/>
                </a:lnTo>
                <a:cubicBezTo>
                  <a:pt x="85714" y="51365"/>
                  <a:pt x="79958" y="60000"/>
                  <a:pt x="72857" y="60000"/>
                </a:cubicBezTo>
                <a:cubicBezTo>
                  <a:pt x="69307" y="60000"/>
                  <a:pt x="66429" y="64317"/>
                  <a:pt x="66429" y="69643"/>
                </a:cubicBezTo>
                <a:lnTo>
                  <a:pt x="66429" y="82500"/>
                </a:lnTo>
                <a:lnTo>
                  <a:pt x="53571" y="82500"/>
                </a:lnTo>
                <a:lnTo>
                  <a:pt x="53571" y="69643"/>
                </a:lnTo>
                <a:lnTo>
                  <a:pt x="53571" y="69643"/>
                </a:lnTo>
                <a:cubicBezTo>
                  <a:pt x="53571" y="58992"/>
                  <a:pt x="59328" y="50357"/>
                  <a:pt x="66429" y="50357"/>
                </a:cubicBezTo>
                <a:cubicBezTo>
                  <a:pt x="69979" y="50357"/>
                  <a:pt x="72857" y="46040"/>
                  <a:pt x="72857" y="40714"/>
                </a:cubicBezTo>
                <a:cubicBezTo>
                  <a:pt x="72857" y="33613"/>
                  <a:pt x="67101" y="27857"/>
                  <a:pt x="60000" y="27857"/>
                </a:cubicBezTo>
                <a:cubicBezTo>
                  <a:pt x="52899" y="27857"/>
                  <a:pt x="47143" y="33613"/>
                  <a:pt x="47143" y="40714"/>
                </a:cubicBezTo>
                <a:close/>
                <a:moveTo>
                  <a:pt x="60000" y="85714"/>
                </a:moveTo>
                <a:lnTo>
                  <a:pt x="60000" y="85714"/>
                </a:lnTo>
                <a:cubicBezTo>
                  <a:pt x="65326" y="85714"/>
                  <a:pt x="69643" y="90032"/>
                  <a:pt x="69643" y="95357"/>
                </a:cubicBezTo>
                <a:cubicBezTo>
                  <a:pt x="69643" y="100683"/>
                  <a:pt x="65326" y="105000"/>
                  <a:pt x="60000" y="105000"/>
                </a:cubicBezTo>
                <a:cubicBezTo>
                  <a:pt x="54674" y="105000"/>
                  <a:pt x="50357" y="100683"/>
                  <a:pt x="50357" y="95357"/>
                </a:cubicBezTo>
                <a:cubicBezTo>
                  <a:pt x="50357" y="90032"/>
                  <a:pt x="54674" y="85714"/>
                  <a:pt x="60000" y="85714"/>
                </a:cubicBezTo>
                <a:close/>
              </a:path>
              <a:path extrusionOk="0" fill="darken" h="120000" w="120000">
                <a:moveTo>
                  <a:pt x="34286" y="40714"/>
                </a:moveTo>
                <a:cubicBezTo>
                  <a:pt x="34286" y="26513"/>
                  <a:pt x="45798" y="15000"/>
                  <a:pt x="60000" y="15000"/>
                </a:cubicBezTo>
                <a:cubicBezTo>
                  <a:pt x="74202" y="15000"/>
                  <a:pt x="85714" y="26513"/>
                  <a:pt x="85714" y="40714"/>
                </a:cubicBezTo>
                <a:lnTo>
                  <a:pt x="85714" y="40714"/>
                </a:lnTo>
                <a:cubicBezTo>
                  <a:pt x="85714" y="51365"/>
                  <a:pt x="79958" y="60000"/>
                  <a:pt x="72857" y="60000"/>
                </a:cubicBezTo>
                <a:cubicBezTo>
                  <a:pt x="69307" y="60000"/>
                  <a:pt x="66429" y="64317"/>
                  <a:pt x="66429" y="69643"/>
                </a:cubicBezTo>
                <a:lnTo>
                  <a:pt x="66429" y="82500"/>
                </a:lnTo>
                <a:lnTo>
                  <a:pt x="53571" y="82500"/>
                </a:lnTo>
                <a:lnTo>
                  <a:pt x="53571" y="69643"/>
                </a:lnTo>
                <a:lnTo>
                  <a:pt x="53571" y="69643"/>
                </a:lnTo>
                <a:cubicBezTo>
                  <a:pt x="53571" y="58992"/>
                  <a:pt x="59328" y="50357"/>
                  <a:pt x="66429" y="50357"/>
                </a:cubicBezTo>
                <a:cubicBezTo>
                  <a:pt x="69979" y="50357"/>
                  <a:pt x="72857" y="46040"/>
                  <a:pt x="72857" y="40714"/>
                </a:cubicBezTo>
                <a:cubicBezTo>
                  <a:pt x="72857" y="33613"/>
                  <a:pt x="67101" y="27857"/>
                  <a:pt x="60000" y="27857"/>
                </a:cubicBezTo>
                <a:cubicBezTo>
                  <a:pt x="52899" y="27857"/>
                  <a:pt x="47143" y="33613"/>
                  <a:pt x="47143" y="40714"/>
                </a:cubicBezTo>
                <a:close/>
                <a:moveTo>
                  <a:pt x="60000" y="85714"/>
                </a:moveTo>
                <a:lnTo>
                  <a:pt x="60000" y="85714"/>
                </a:lnTo>
                <a:cubicBezTo>
                  <a:pt x="65326" y="85714"/>
                  <a:pt x="69643" y="90032"/>
                  <a:pt x="69643" y="95357"/>
                </a:cubicBezTo>
                <a:cubicBezTo>
                  <a:pt x="69643" y="100683"/>
                  <a:pt x="65326" y="105000"/>
                  <a:pt x="60000" y="105000"/>
                </a:cubicBezTo>
                <a:cubicBezTo>
                  <a:pt x="54674" y="105000"/>
                  <a:pt x="50357" y="100683"/>
                  <a:pt x="50357" y="95357"/>
                </a:cubicBezTo>
                <a:cubicBezTo>
                  <a:pt x="50357" y="90032"/>
                  <a:pt x="54674" y="85714"/>
                  <a:pt x="60000" y="85714"/>
                </a:cubicBezTo>
                <a:close/>
              </a:path>
              <a:path extrusionOk="0" fill="none" h="120000" w="120000">
                <a:moveTo>
                  <a:pt x="34286" y="40714"/>
                </a:moveTo>
                <a:cubicBezTo>
                  <a:pt x="34286" y="26513"/>
                  <a:pt x="45798" y="15000"/>
                  <a:pt x="60000" y="15000"/>
                </a:cubicBezTo>
                <a:cubicBezTo>
                  <a:pt x="74202" y="15000"/>
                  <a:pt x="85714" y="26513"/>
                  <a:pt x="85714" y="40714"/>
                </a:cubicBezTo>
                <a:lnTo>
                  <a:pt x="85714" y="40714"/>
                </a:lnTo>
                <a:cubicBezTo>
                  <a:pt x="85714" y="51365"/>
                  <a:pt x="79958" y="60000"/>
                  <a:pt x="72857" y="60000"/>
                </a:cubicBezTo>
                <a:cubicBezTo>
                  <a:pt x="69307" y="60000"/>
                  <a:pt x="66429" y="64317"/>
                  <a:pt x="66429" y="69643"/>
                </a:cubicBezTo>
                <a:lnTo>
                  <a:pt x="66429" y="82500"/>
                </a:lnTo>
                <a:lnTo>
                  <a:pt x="53571" y="82500"/>
                </a:lnTo>
                <a:lnTo>
                  <a:pt x="53571" y="69643"/>
                </a:lnTo>
                <a:lnTo>
                  <a:pt x="53571" y="69643"/>
                </a:lnTo>
                <a:cubicBezTo>
                  <a:pt x="53571" y="58992"/>
                  <a:pt x="59328" y="50357"/>
                  <a:pt x="66429" y="50357"/>
                </a:cubicBezTo>
                <a:cubicBezTo>
                  <a:pt x="69979" y="50357"/>
                  <a:pt x="72857" y="46040"/>
                  <a:pt x="72857" y="40714"/>
                </a:cubicBezTo>
                <a:cubicBezTo>
                  <a:pt x="72857" y="33613"/>
                  <a:pt x="67101" y="27857"/>
                  <a:pt x="60000" y="27857"/>
                </a:cubicBezTo>
                <a:cubicBezTo>
                  <a:pt x="52899" y="27857"/>
                  <a:pt x="47143" y="33613"/>
                  <a:pt x="47143" y="40714"/>
                </a:cubicBezTo>
                <a:close/>
                <a:moveTo>
                  <a:pt x="60000" y="85714"/>
                </a:moveTo>
                <a:lnTo>
                  <a:pt x="60000" y="85714"/>
                </a:lnTo>
                <a:cubicBezTo>
                  <a:pt x="65326" y="85714"/>
                  <a:pt x="69643" y="90032"/>
                  <a:pt x="69643" y="95357"/>
                </a:cubicBezTo>
                <a:cubicBezTo>
                  <a:pt x="69643" y="100683"/>
                  <a:pt x="65326" y="105000"/>
                  <a:pt x="60000" y="105000"/>
                </a:cubicBezTo>
                <a:cubicBezTo>
                  <a:pt x="54674" y="105000"/>
                  <a:pt x="50357" y="100683"/>
                  <a:pt x="50357" y="95357"/>
                </a:cubicBezTo>
                <a:cubicBezTo>
                  <a:pt x="50357" y="90032"/>
                  <a:pt x="54674" y="85714"/>
                  <a:pt x="60000" y="85714"/>
                </a:cubicBez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680" name="Google Shape;680;p76"/>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681" name="Google Shape;681;p76"/>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3.3</a:t>
            </a:r>
            <a:endParaRPr/>
          </a:p>
        </p:txBody>
      </p:sp>
      <p:sp>
        <p:nvSpPr>
          <p:cNvPr id="682" name="Google Shape;682;p76"/>
          <p:cNvSpPr txBox="1"/>
          <p:nvPr/>
        </p:nvSpPr>
        <p:spPr>
          <a:xfrm>
            <a:off x="7391400" y="6019800"/>
            <a:ext cx="1295400" cy="523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Arial"/>
              <a:buNone/>
            </a:pPr>
            <a:r>
              <a:rPr b="0" i="0" lang="en-US" sz="1400" u="none">
                <a:solidFill>
                  <a:schemeClr val="accent2"/>
                </a:solidFill>
                <a:latin typeface="Arial"/>
                <a:ea typeface="Arial"/>
                <a:cs typeface="Arial"/>
                <a:sym typeface="Arial"/>
              </a:rPr>
              <a:t>Answer on the next slide</a:t>
            </a:r>
            <a:endParaRPr/>
          </a:p>
        </p:txBody>
      </p:sp>
      <p:sp>
        <p:nvSpPr>
          <p:cNvPr id="683" name="Google Shape;683;p76"/>
          <p:cNvSpPr txBox="1"/>
          <p:nvPr/>
        </p:nvSpPr>
        <p:spPr>
          <a:xfrm>
            <a:off x="152400" y="616585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6B6BCF"/>
              </a:buClr>
              <a:buFont typeface="Arial"/>
              <a:buNone/>
            </a:pPr>
            <a:r>
              <a:rPr b="0" i="0" lang="en-US" sz="1000" u="none">
                <a:solidFill>
                  <a:srgbClr val="6B6BCF"/>
                </a:solidFill>
                <a:latin typeface="Arial"/>
                <a:ea typeface="Arial"/>
                <a:cs typeface="Arial"/>
                <a:sym typeface="Arial"/>
              </a:rPr>
              <a:t>TO PREVIOUS SLIDE</a:t>
            </a:r>
            <a:endParaRPr/>
          </a:p>
        </p:txBody>
      </p:sp>
      <p:pic>
        <p:nvPicPr>
          <p:cNvPr descr="gr-12-button.jpg" id="684" name="Google Shape;684;p76"/>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685" name="Google Shape;685;p76"/>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686" name="Google Shape;686;p76"/>
          <p:cNvSpPr txBox="1"/>
          <p:nvPr/>
        </p:nvSpPr>
        <p:spPr>
          <a:xfrm>
            <a:off x="395287" y="765175"/>
            <a:ext cx="3960812" cy="584200"/>
          </a:xfrm>
          <a:prstGeom prst="rect">
            <a:avLst/>
          </a:prstGeom>
          <a:noFill/>
          <a:ln cap="flat" cmpd="sng" w="9525">
            <a:solidFill>
              <a:srgbClr val="1786C3"/>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786C3"/>
              </a:buClr>
              <a:buFont typeface="Arial Black"/>
              <a:buNone/>
            </a:pPr>
            <a:r>
              <a:rPr b="0" i="0" lang="en-US" sz="3200" u="none">
                <a:solidFill>
                  <a:srgbClr val="1786C3"/>
                </a:solidFill>
                <a:latin typeface="Arial Black"/>
                <a:ea typeface="Arial Black"/>
                <a:cs typeface="Arial Black"/>
                <a:sym typeface="Arial Black"/>
              </a:rPr>
              <a:t>LEARNING CHECK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8">
                                            <p:txEl>
                                              <p:pRg end="0" st="0"/>
                                            </p:txEl>
                                          </p:spTgt>
                                        </p:tgtEl>
                                        <p:attrNameLst>
                                          <p:attrName>style.visibility</p:attrName>
                                        </p:attrNameLst>
                                      </p:cBhvr>
                                      <p:to>
                                        <p:strVal val="visible"/>
                                      </p:to>
                                    </p:set>
                                    <p:animEffect filter="fade" transition="in">
                                      <p:cBhvr>
                                        <p:cTn dur="500"/>
                                        <p:tgtEl>
                                          <p:spTgt spid="67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78">
                                            <p:txEl>
                                              <p:pRg end="1" st="1"/>
                                            </p:txEl>
                                          </p:spTgt>
                                        </p:tgtEl>
                                        <p:attrNameLst>
                                          <p:attrName>style.visibility</p:attrName>
                                        </p:attrNameLst>
                                      </p:cBhvr>
                                      <p:to>
                                        <p:strVal val="visible"/>
                                      </p:to>
                                    </p:set>
                                    <p:animEffect filter="fade" transition="in">
                                      <p:cBhvr>
                                        <p:cTn dur="500"/>
                                        <p:tgtEl>
                                          <p:spTgt spid="67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0" name="Shape 690"/>
        <p:cNvGrpSpPr/>
        <p:nvPr/>
      </p:nvGrpSpPr>
      <p:grpSpPr>
        <a:xfrm>
          <a:off x="0" y="0"/>
          <a:ext cx="0" cy="0"/>
          <a:chOff x="0" y="0"/>
          <a:chExt cx="0" cy="0"/>
        </a:xfrm>
      </p:grpSpPr>
      <p:sp>
        <p:nvSpPr>
          <p:cNvPr id="691" name="Google Shape;691;p77"/>
          <p:cNvSpPr txBox="1"/>
          <p:nvPr/>
        </p:nvSpPr>
        <p:spPr>
          <a:xfrm>
            <a:off x="838200" y="1981200"/>
            <a:ext cx="3733800" cy="41227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692" name="Google Shape;692;p77"/>
          <p:cNvSpPr txBox="1"/>
          <p:nvPr/>
        </p:nvSpPr>
        <p:spPr>
          <a:xfrm>
            <a:off x="2922587" y="1916112"/>
            <a:ext cx="5105400" cy="822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For nitrogen:</a:t>
            </a:r>
            <a:endParaRPr/>
          </a:p>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1</a:t>
            </a:r>
            <a:r>
              <a:rPr b="0" i="1" lang="en-US" sz="2400" u="none">
                <a:solidFill>
                  <a:schemeClr val="dk1"/>
                </a:solidFill>
                <a:latin typeface="Arial"/>
                <a:ea typeface="Arial"/>
                <a:cs typeface="Arial"/>
                <a:sym typeface="Arial"/>
              </a:rPr>
              <a:t>s</a:t>
            </a:r>
            <a:r>
              <a:rPr b="0" baseline="30000" i="0" lang="en-US" sz="2400" u="none">
                <a:solidFill>
                  <a:schemeClr val="dk1"/>
                </a:solidFill>
                <a:latin typeface="Arial"/>
                <a:ea typeface="Arial"/>
                <a:cs typeface="Arial"/>
                <a:sym typeface="Arial"/>
              </a:rPr>
              <a:t>2</a:t>
            </a:r>
            <a:r>
              <a:rPr b="0" i="0" lang="en-US" sz="2400" u="none">
                <a:solidFill>
                  <a:schemeClr val="dk1"/>
                </a:solidFill>
                <a:latin typeface="Arial"/>
                <a:ea typeface="Arial"/>
                <a:cs typeface="Arial"/>
                <a:sym typeface="Arial"/>
              </a:rPr>
              <a:t>2</a:t>
            </a:r>
            <a:r>
              <a:rPr b="0" i="1" lang="en-US" sz="2400" u="none">
                <a:solidFill>
                  <a:schemeClr val="dk1"/>
                </a:solidFill>
                <a:latin typeface="Arial"/>
                <a:ea typeface="Arial"/>
                <a:cs typeface="Arial"/>
                <a:sym typeface="Arial"/>
              </a:rPr>
              <a:t>s</a:t>
            </a:r>
            <a:r>
              <a:rPr b="0" baseline="30000" i="0" lang="en-US" sz="2400" u="none">
                <a:solidFill>
                  <a:schemeClr val="dk1"/>
                </a:solidFill>
                <a:latin typeface="Arial"/>
                <a:ea typeface="Arial"/>
                <a:cs typeface="Arial"/>
                <a:sym typeface="Arial"/>
              </a:rPr>
              <a:t>2</a:t>
            </a:r>
            <a:r>
              <a:rPr b="0" i="0" lang="en-US" sz="2400" u="none">
                <a:solidFill>
                  <a:schemeClr val="dk1"/>
                </a:solidFill>
                <a:latin typeface="Arial"/>
                <a:ea typeface="Arial"/>
                <a:cs typeface="Arial"/>
                <a:sym typeface="Arial"/>
              </a:rPr>
              <a:t>2</a:t>
            </a:r>
            <a:r>
              <a:rPr b="0" i="1" lang="en-US" sz="2400" u="none">
                <a:solidFill>
                  <a:schemeClr val="dk1"/>
                </a:solidFill>
                <a:latin typeface="Arial"/>
                <a:ea typeface="Arial"/>
                <a:cs typeface="Arial"/>
                <a:sym typeface="Arial"/>
              </a:rPr>
              <a:t>p</a:t>
            </a:r>
            <a:r>
              <a:rPr b="0" baseline="30000" i="0" lang="en-US" sz="2400" u="none">
                <a:solidFill>
                  <a:schemeClr val="dk1"/>
                </a:solidFill>
                <a:latin typeface="Arial"/>
                <a:ea typeface="Arial"/>
                <a:cs typeface="Arial"/>
                <a:sym typeface="Arial"/>
              </a:rPr>
              <a:t>3</a:t>
            </a:r>
            <a:endParaRPr/>
          </a:p>
        </p:txBody>
      </p:sp>
      <p:sp>
        <p:nvSpPr>
          <p:cNvPr id="693" name="Google Shape;693;p77"/>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3.3</a:t>
            </a:r>
            <a:endParaRPr/>
          </a:p>
        </p:txBody>
      </p:sp>
      <p:sp>
        <p:nvSpPr>
          <p:cNvPr id="694" name="Google Shape;694;p77"/>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pic>
        <p:nvPicPr>
          <p:cNvPr descr="gr-12-button.jpg" id="695" name="Google Shape;695;p77"/>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696" name="Google Shape;696;p77"/>
          <p:cNvSpPr txBox="1"/>
          <p:nvPr/>
        </p:nvSpPr>
        <p:spPr>
          <a:xfrm>
            <a:off x="152400" y="616585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6B6BCF"/>
              </a:buClr>
              <a:buFont typeface="Arial"/>
              <a:buNone/>
            </a:pPr>
            <a:r>
              <a:rPr b="0" i="0" lang="en-US" sz="1000" u="none">
                <a:solidFill>
                  <a:srgbClr val="6B6BCF"/>
                </a:solidFill>
                <a:latin typeface="Arial"/>
                <a:ea typeface="Arial"/>
                <a:cs typeface="Arial"/>
                <a:sym typeface="Arial"/>
              </a:rPr>
              <a:t>TO PREVIOUS SLIDE</a:t>
            </a:r>
            <a:endParaRPr/>
          </a:p>
        </p:txBody>
      </p:sp>
      <p:sp>
        <p:nvSpPr>
          <p:cNvPr id="697" name="Google Shape;697;p77"/>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pic>
        <p:nvPicPr>
          <p:cNvPr id="698" name="Google Shape;698;p77"/>
          <p:cNvPicPr preferRelativeResize="0"/>
          <p:nvPr/>
        </p:nvPicPr>
        <p:blipFill rotWithShape="1">
          <a:blip r:embed="rId4">
            <a:alphaModFix/>
          </a:blip>
          <a:srcRect b="0" l="0" r="0" t="0"/>
          <a:stretch/>
        </p:blipFill>
        <p:spPr>
          <a:xfrm>
            <a:off x="3006725" y="2682875"/>
            <a:ext cx="1636712" cy="601662"/>
          </a:xfrm>
          <a:prstGeom prst="rect">
            <a:avLst/>
          </a:prstGeom>
          <a:noFill/>
          <a:ln>
            <a:noFill/>
          </a:ln>
        </p:spPr>
      </p:pic>
      <p:sp>
        <p:nvSpPr>
          <p:cNvPr id="699" name="Google Shape;699;p77"/>
          <p:cNvSpPr txBox="1"/>
          <p:nvPr/>
        </p:nvSpPr>
        <p:spPr>
          <a:xfrm>
            <a:off x="2995612" y="3686175"/>
            <a:ext cx="5105400" cy="822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For fluorine:</a:t>
            </a:r>
            <a:endParaRPr/>
          </a:p>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1</a:t>
            </a:r>
            <a:r>
              <a:rPr b="0" i="1" lang="en-US" sz="2400" u="none">
                <a:solidFill>
                  <a:schemeClr val="dk1"/>
                </a:solidFill>
                <a:latin typeface="Arial"/>
                <a:ea typeface="Arial"/>
                <a:cs typeface="Arial"/>
                <a:sym typeface="Arial"/>
              </a:rPr>
              <a:t>s</a:t>
            </a:r>
            <a:r>
              <a:rPr b="0" baseline="30000" i="0" lang="en-US" sz="2400" u="none">
                <a:solidFill>
                  <a:schemeClr val="dk1"/>
                </a:solidFill>
                <a:latin typeface="Arial"/>
                <a:ea typeface="Arial"/>
                <a:cs typeface="Arial"/>
                <a:sym typeface="Arial"/>
              </a:rPr>
              <a:t>2</a:t>
            </a:r>
            <a:r>
              <a:rPr b="0" i="0" lang="en-US" sz="2400" u="none">
                <a:solidFill>
                  <a:schemeClr val="dk1"/>
                </a:solidFill>
                <a:latin typeface="Arial"/>
                <a:ea typeface="Arial"/>
                <a:cs typeface="Arial"/>
                <a:sym typeface="Arial"/>
              </a:rPr>
              <a:t>2</a:t>
            </a:r>
            <a:r>
              <a:rPr b="0" i="1" lang="en-US" sz="2400" u="none">
                <a:solidFill>
                  <a:schemeClr val="dk1"/>
                </a:solidFill>
                <a:latin typeface="Arial"/>
                <a:ea typeface="Arial"/>
                <a:cs typeface="Arial"/>
                <a:sym typeface="Arial"/>
              </a:rPr>
              <a:t>s</a:t>
            </a:r>
            <a:r>
              <a:rPr b="0" baseline="30000" i="0" lang="en-US" sz="2400" u="none">
                <a:solidFill>
                  <a:schemeClr val="dk1"/>
                </a:solidFill>
                <a:latin typeface="Arial"/>
                <a:ea typeface="Arial"/>
                <a:cs typeface="Arial"/>
                <a:sym typeface="Arial"/>
              </a:rPr>
              <a:t>2</a:t>
            </a:r>
            <a:r>
              <a:rPr b="0" i="0" lang="en-US" sz="2400" u="none">
                <a:solidFill>
                  <a:schemeClr val="dk1"/>
                </a:solidFill>
                <a:latin typeface="Arial"/>
                <a:ea typeface="Arial"/>
                <a:cs typeface="Arial"/>
                <a:sym typeface="Arial"/>
              </a:rPr>
              <a:t>2</a:t>
            </a:r>
            <a:r>
              <a:rPr b="0" i="1" lang="en-US" sz="2400" u="none">
                <a:solidFill>
                  <a:schemeClr val="dk1"/>
                </a:solidFill>
                <a:latin typeface="Arial"/>
                <a:ea typeface="Arial"/>
                <a:cs typeface="Arial"/>
                <a:sym typeface="Arial"/>
              </a:rPr>
              <a:t>p</a:t>
            </a:r>
            <a:r>
              <a:rPr b="0" baseline="30000" i="0" lang="en-US" sz="2400" u="none">
                <a:solidFill>
                  <a:schemeClr val="dk1"/>
                </a:solidFill>
                <a:latin typeface="Arial"/>
                <a:ea typeface="Arial"/>
                <a:cs typeface="Arial"/>
                <a:sym typeface="Arial"/>
              </a:rPr>
              <a:t>5</a:t>
            </a:r>
            <a:endParaRPr/>
          </a:p>
        </p:txBody>
      </p:sp>
      <p:pic>
        <p:nvPicPr>
          <p:cNvPr id="700" name="Google Shape;700;p77"/>
          <p:cNvPicPr preferRelativeResize="0"/>
          <p:nvPr/>
        </p:nvPicPr>
        <p:blipFill rotWithShape="1">
          <a:blip r:embed="rId5">
            <a:alphaModFix/>
          </a:blip>
          <a:srcRect b="0" l="0" r="0" t="0"/>
          <a:stretch/>
        </p:blipFill>
        <p:spPr>
          <a:xfrm>
            <a:off x="3033712" y="4586287"/>
            <a:ext cx="1682750" cy="642937"/>
          </a:xfrm>
          <a:prstGeom prst="rect">
            <a:avLst/>
          </a:prstGeom>
          <a:noFill/>
          <a:ln>
            <a:noFill/>
          </a:ln>
        </p:spPr>
      </p:pic>
      <p:sp>
        <p:nvSpPr>
          <p:cNvPr id="701" name="Google Shape;701;p77"/>
          <p:cNvSpPr txBox="1"/>
          <p:nvPr/>
        </p:nvSpPr>
        <p:spPr>
          <a:xfrm>
            <a:off x="395287" y="765175"/>
            <a:ext cx="3960812" cy="584200"/>
          </a:xfrm>
          <a:prstGeom prst="rect">
            <a:avLst/>
          </a:prstGeom>
          <a:noFill/>
          <a:ln cap="flat" cmpd="sng" w="9525">
            <a:solidFill>
              <a:srgbClr val="1786C3"/>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786C3"/>
              </a:buClr>
              <a:buFont typeface="Arial Black"/>
              <a:buNone/>
            </a:pPr>
            <a:r>
              <a:rPr b="0" i="0" lang="en-US" sz="3200" u="none">
                <a:solidFill>
                  <a:srgbClr val="1786C3"/>
                </a:solidFill>
                <a:latin typeface="Arial Black"/>
                <a:ea typeface="Arial Black"/>
                <a:cs typeface="Arial Black"/>
                <a:sym typeface="Arial Black"/>
              </a:rPr>
              <a:t>LEARNING CHECK</a:t>
            </a:r>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92">
                                            <p:txEl>
                                              <p:pRg end="0" st="0"/>
                                            </p:txEl>
                                          </p:spTgt>
                                        </p:tgtEl>
                                        <p:attrNameLst>
                                          <p:attrName>style.visibility</p:attrName>
                                        </p:attrNameLst>
                                      </p:cBhvr>
                                      <p:to>
                                        <p:strVal val="visible"/>
                                      </p:to>
                                    </p:set>
                                    <p:animEffect filter="fade" transition="in">
                                      <p:cBhvr>
                                        <p:cTn dur="500"/>
                                        <p:tgtEl>
                                          <p:spTgt spid="69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92">
                                            <p:txEl>
                                              <p:pRg end="1" st="1"/>
                                            </p:txEl>
                                          </p:spTgt>
                                        </p:tgtEl>
                                        <p:attrNameLst>
                                          <p:attrName>style.visibility</p:attrName>
                                        </p:attrNameLst>
                                      </p:cBhvr>
                                      <p:to>
                                        <p:strVal val="visible"/>
                                      </p:to>
                                    </p:set>
                                    <p:animEffect filter="fade" transition="in">
                                      <p:cBhvr>
                                        <p:cTn dur="500"/>
                                        <p:tgtEl>
                                          <p:spTgt spid="69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500"/>
                                        <p:tgtEl>
                                          <p:spTgt spid="69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99">
                                            <p:txEl>
                                              <p:pRg end="0" st="0"/>
                                            </p:txEl>
                                          </p:spTgt>
                                        </p:tgtEl>
                                        <p:attrNameLst>
                                          <p:attrName>style.visibility</p:attrName>
                                        </p:attrNameLst>
                                      </p:cBhvr>
                                      <p:to>
                                        <p:strVal val="visible"/>
                                      </p:to>
                                    </p:set>
                                    <p:animEffect filter="fade" transition="in">
                                      <p:cBhvr>
                                        <p:cTn dur="500"/>
                                        <p:tgtEl>
                                          <p:spTgt spid="699">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99">
                                            <p:txEl>
                                              <p:pRg end="1" st="1"/>
                                            </p:txEl>
                                          </p:spTgt>
                                        </p:tgtEl>
                                        <p:attrNameLst>
                                          <p:attrName>style.visibility</p:attrName>
                                        </p:attrNameLst>
                                      </p:cBhvr>
                                      <p:to>
                                        <p:strVal val="visible"/>
                                      </p:to>
                                    </p:set>
                                    <p:animEffect filter="fade" transition="in">
                                      <p:cBhvr>
                                        <p:cTn dur="500"/>
                                        <p:tgtEl>
                                          <p:spTgt spid="69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500"/>
                                        <p:tgtEl>
                                          <p:spTgt spid="7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5" name="Shape 705"/>
        <p:cNvGrpSpPr/>
        <p:nvPr/>
      </p:nvGrpSpPr>
      <p:grpSpPr>
        <a:xfrm>
          <a:off x="0" y="0"/>
          <a:ext cx="0" cy="0"/>
          <a:chOff x="0" y="0"/>
          <a:chExt cx="0" cy="0"/>
        </a:xfrm>
      </p:grpSpPr>
      <p:sp>
        <p:nvSpPr>
          <p:cNvPr id="706" name="Google Shape;706;p78"/>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707" name="Google Shape;707;p78"/>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3.3</a:t>
            </a:r>
            <a:endParaRPr/>
          </a:p>
        </p:txBody>
      </p:sp>
      <p:sp>
        <p:nvSpPr>
          <p:cNvPr id="708" name="Google Shape;708;p78"/>
          <p:cNvSpPr txBox="1"/>
          <p:nvPr/>
        </p:nvSpPr>
        <p:spPr>
          <a:xfrm>
            <a:off x="827087" y="620712"/>
            <a:ext cx="7489825" cy="9366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600" u="none">
                <a:solidFill>
                  <a:schemeClr val="accent2"/>
                </a:solidFill>
                <a:latin typeface="Times New Roman"/>
                <a:ea typeface="Times New Roman"/>
                <a:cs typeface="Times New Roman"/>
                <a:sym typeface="Times New Roman"/>
              </a:rPr>
              <a:t>Filling Orbitals for Period 3</a:t>
            </a:r>
            <a:endParaRPr/>
          </a:p>
        </p:txBody>
      </p:sp>
      <p:pic>
        <p:nvPicPr>
          <p:cNvPr descr="gr-12-button.jpg" id="709" name="Google Shape;709;p78"/>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710" name="Google Shape;710;p78"/>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711" name="Google Shape;711;p78"/>
          <p:cNvSpPr txBox="1"/>
          <p:nvPr/>
        </p:nvSpPr>
        <p:spPr>
          <a:xfrm>
            <a:off x="755650" y="1557337"/>
            <a:ext cx="7489825" cy="165576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Follow the same guidelines as done for Period 1 and 2 elements</a:t>
            </a:r>
            <a:endParaRPr/>
          </a:p>
          <a:p>
            <a:pPr indent="-228600" lvl="0" marL="2286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Use condensed electron configuration and corresponding partial orbital diagrams</a:t>
            </a:r>
            <a:endParaRPr/>
          </a:p>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2" name="Google Shape;712;p78"/>
          <p:cNvSpPr txBox="1"/>
          <p:nvPr/>
        </p:nvSpPr>
        <p:spPr>
          <a:xfrm>
            <a:off x="4643437" y="3500437"/>
            <a:ext cx="3168650" cy="777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Font typeface="Arial"/>
              <a:buNone/>
            </a:pPr>
            <a:r>
              <a:rPr b="0" i="0" lang="en-US" sz="2000" u="none">
                <a:solidFill>
                  <a:schemeClr val="accent2"/>
                </a:solidFill>
                <a:latin typeface="Arial"/>
                <a:ea typeface="Arial"/>
                <a:cs typeface="Arial"/>
                <a:sym typeface="Arial"/>
              </a:rPr>
              <a:t>Condensed for </a:t>
            </a:r>
            <a:r>
              <a:rPr b="0" i="1" lang="en-US" sz="2000" u="none">
                <a:solidFill>
                  <a:schemeClr val="accent2"/>
                </a:solidFill>
                <a:latin typeface="Arial"/>
                <a:ea typeface="Arial"/>
                <a:cs typeface="Arial"/>
                <a:sym typeface="Arial"/>
              </a:rPr>
              <a:t>Z</a:t>
            </a:r>
            <a:r>
              <a:rPr b="0" i="0" lang="en-US" sz="2000" u="none">
                <a:solidFill>
                  <a:schemeClr val="accent2"/>
                </a:solidFill>
                <a:latin typeface="Arial"/>
                <a:ea typeface="Arial"/>
                <a:cs typeface="Arial"/>
                <a:sym typeface="Arial"/>
              </a:rPr>
              <a:t> = 11:</a:t>
            </a:r>
            <a:endParaRPr/>
          </a:p>
          <a:p>
            <a:pPr indent="0" lvl="0" marL="0" marR="0" rtl="0" algn="l">
              <a:lnSpc>
                <a:spcPct val="100000"/>
              </a:lnSpc>
              <a:spcBef>
                <a:spcPts val="500"/>
              </a:spcBef>
              <a:spcAft>
                <a:spcPts val="0"/>
              </a:spcAft>
              <a:buClr>
                <a:schemeClr val="accent2"/>
              </a:buClr>
              <a:buFont typeface="Arial"/>
              <a:buNone/>
            </a:pPr>
            <a:r>
              <a:rPr b="0" i="0" lang="en-US" sz="2000" u="none">
                <a:solidFill>
                  <a:schemeClr val="accent2"/>
                </a:solidFill>
                <a:latin typeface="Arial"/>
                <a:ea typeface="Arial"/>
                <a:cs typeface="Arial"/>
                <a:sym typeface="Arial"/>
              </a:rPr>
              <a:t>[Ne]3</a:t>
            </a:r>
            <a:r>
              <a:rPr b="0" i="1" lang="en-US" sz="2000" u="none">
                <a:solidFill>
                  <a:schemeClr val="accent2"/>
                </a:solidFill>
                <a:latin typeface="Arial"/>
                <a:ea typeface="Arial"/>
                <a:cs typeface="Arial"/>
                <a:sym typeface="Arial"/>
              </a:rPr>
              <a:t>s</a:t>
            </a:r>
            <a:r>
              <a:rPr b="0" baseline="30000" i="0" lang="en-US" sz="2000" u="none">
                <a:solidFill>
                  <a:schemeClr val="accent2"/>
                </a:solidFill>
                <a:latin typeface="Arial"/>
                <a:ea typeface="Arial"/>
                <a:cs typeface="Arial"/>
                <a:sym typeface="Arial"/>
              </a:rPr>
              <a:t>1</a:t>
            </a:r>
            <a:endParaRPr/>
          </a:p>
        </p:txBody>
      </p:sp>
      <p:sp>
        <p:nvSpPr>
          <p:cNvPr id="713" name="Google Shape;713;p78"/>
          <p:cNvSpPr txBox="1"/>
          <p:nvPr/>
        </p:nvSpPr>
        <p:spPr>
          <a:xfrm>
            <a:off x="971550" y="3514725"/>
            <a:ext cx="2663825" cy="777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Font typeface="Arial"/>
              <a:buNone/>
            </a:pPr>
            <a:r>
              <a:rPr b="0" i="0" lang="en-US" sz="2000" u="none">
                <a:solidFill>
                  <a:schemeClr val="accent2"/>
                </a:solidFill>
                <a:latin typeface="Arial"/>
                <a:ea typeface="Arial"/>
                <a:cs typeface="Arial"/>
                <a:sym typeface="Arial"/>
              </a:rPr>
              <a:t>Full for </a:t>
            </a:r>
            <a:r>
              <a:rPr b="0" i="1" lang="en-US" sz="2000" u="none">
                <a:solidFill>
                  <a:schemeClr val="accent2"/>
                </a:solidFill>
                <a:latin typeface="Arial"/>
                <a:ea typeface="Arial"/>
                <a:cs typeface="Arial"/>
                <a:sym typeface="Arial"/>
              </a:rPr>
              <a:t>Z</a:t>
            </a:r>
            <a:r>
              <a:rPr b="0" i="0" lang="en-US" sz="2000" u="none">
                <a:solidFill>
                  <a:schemeClr val="accent2"/>
                </a:solidFill>
                <a:latin typeface="Arial"/>
                <a:ea typeface="Arial"/>
                <a:cs typeface="Arial"/>
                <a:sym typeface="Arial"/>
              </a:rPr>
              <a:t> = 11:</a:t>
            </a:r>
            <a:endParaRPr/>
          </a:p>
          <a:p>
            <a:pPr indent="0" lvl="0" marL="0" marR="0" rtl="0" algn="l">
              <a:lnSpc>
                <a:spcPct val="100000"/>
              </a:lnSpc>
              <a:spcBef>
                <a:spcPts val="500"/>
              </a:spcBef>
              <a:spcAft>
                <a:spcPts val="0"/>
              </a:spcAft>
              <a:buClr>
                <a:schemeClr val="accent2"/>
              </a:buClr>
              <a:buFont typeface="Arial"/>
              <a:buNone/>
            </a:pPr>
            <a:r>
              <a:rPr b="0" i="0" lang="en-US" sz="2000" u="none">
                <a:solidFill>
                  <a:schemeClr val="accent2"/>
                </a:solidFill>
                <a:latin typeface="Arial"/>
                <a:ea typeface="Arial"/>
                <a:cs typeface="Arial"/>
                <a:sym typeface="Arial"/>
              </a:rPr>
              <a:t>1</a:t>
            </a:r>
            <a:r>
              <a:rPr b="0" i="1" lang="en-US" sz="2000" u="none">
                <a:solidFill>
                  <a:schemeClr val="accent2"/>
                </a:solidFill>
                <a:latin typeface="Arial"/>
                <a:ea typeface="Arial"/>
                <a:cs typeface="Arial"/>
                <a:sym typeface="Arial"/>
              </a:rPr>
              <a:t>s</a:t>
            </a:r>
            <a:r>
              <a:rPr b="0" baseline="30000" i="0" lang="en-US" sz="2000" u="none">
                <a:solidFill>
                  <a:schemeClr val="accent2"/>
                </a:solidFill>
                <a:latin typeface="Arial"/>
                <a:ea typeface="Arial"/>
                <a:cs typeface="Arial"/>
                <a:sym typeface="Arial"/>
              </a:rPr>
              <a:t>2</a:t>
            </a:r>
            <a:r>
              <a:rPr b="0" i="0" lang="en-US" sz="2000" u="none">
                <a:solidFill>
                  <a:schemeClr val="accent2"/>
                </a:solidFill>
                <a:latin typeface="Arial"/>
                <a:ea typeface="Arial"/>
                <a:cs typeface="Arial"/>
                <a:sym typeface="Arial"/>
              </a:rPr>
              <a:t>2</a:t>
            </a:r>
            <a:r>
              <a:rPr b="0" i="1" lang="en-US" sz="2000" u="none">
                <a:solidFill>
                  <a:schemeClr val="accent2"/>
                </a:solidFill>
                <a:latin typeface="Arial"/>
                <a:ea typeface="Arial"/>
                <a:cs typeface="Arial"/>
                <a:sym typeface="Arial"/>
              </a:rPr>
              <a:t>s</a:t>
            </a:r>
            <a:r>
              <a:rPr b="0" baseline="30000" i="0" lang="en-US" sz="2000" u="none">
                <a:solidFill>
                  <a:schemeClr val="accent2"/>
                </a:solidFill>
                <a:latin typeface="Arial"/>
                <a:ea typeface="Arial"/>
                <a:cs typeface="Arial"/>
                <a:sym typeface="Arial"/>
              </a:rPr>
              <a:t>2</a:t>
            </a:r>
            <a:r>
              <a:rPr b="0" i="0" lang="en-US" sz="2000" u="none">
                <a:solidFill>
                  <a:schemeClr val="accent2"/>
                </a:solidFill>
                <a:latin typeface="Arial"/>
                <a:ea typeface="Arial"/>
                <a:cs typeface="Arial"/>
                <a:sym typeface="Arial"/>
              </a:rPr>
              <a:t>2</a:t>
            </a:r>
            <a:r>
              <a:rPr b="0" i="1" lang="en-US" sz="2000" u="none">
                <a:solidFill>
                  <a:schemeClr val="accent2"/>
                </a:solidFill>
                <a:latin typeface="Arial"/>
                <a:ea typeface="Arial"/>
                <a:cs typeface="Arial"/>
                <a:sym typeface="Arial"/>
              </a:rPr>
              <a:t>p</a:t>
            </a:r>
            <a:r>
              <a:rPr b="0" baseline="30000" i="0" lang="en-US" sz="2000" u="none">
                <a:solidFill>
                  <a:schemeClr val="accent2"/>
                </a:solidFill>
                <a:latin typeface="Arial"/>
                <a:ea typeface="Arial"/>
                <a:cs typeface="Arial"/>
                <a:sym typeface="Arial"/>
              </a:rPr>
              <a:t>6</a:t>
            </a:r>
            <a:r>
              <a:rPr b="0" i="0" lang="en-US" sz="2000" u="none">
                <a:solidFill>
                  <a:schemeClr val="accent2"/>
                </a:solidFill>
                <a:latin typeface="Arial"/>
                <a:ea typeface="Arial"/>
                <a:cs typeface="Arial"/>
                <a:sym typeface="Arial"/>
              </a:rPr>
              <a:t>3</a:t>
            </a:r>
            <a:r>
              <a:rPr b="0" i="1" lang="en-US" sz="2000" u="none">
                <a:solidFill>
                  <a:schemeClr val="accent2"/>
                </a:solidFill>
                <a:latin typeface="Arial"/>
                <a:ea typeface="Arial"/>
                <a:cs typeface="Arial"/>
                <a:sym typeface="Arial"/>
              </a:rPr>
              <a:t>s</a:t>
            </a:r>
            <a:r>
              <a:rPr b="0" baseline="30000" i="0" lang="en-US" sz="2000" u="none">
                <a:solidFill>
                  <a:schemeClr val="accent2"/>
                </a:solidFill>
                <a:latin typeface="Arial"/>
                <a:ea typeface="Arial"/>
                <a:cs typeface="Arial"/>
                <a:sym typeface="Arial"/>
              </a:rPr>
              <a:t>1</a:t>
            </a:r>
            <a:endParaRPr/>
          </a:p>
        </p:txBody>
      </p:sp>
      <p:sp>
        <p:nvSpPr>
          <p:cNvPr id="714" name="Google Shape;714;p78"/>
          <p:cNvSpPr txBox="1"/>
          <p:nvPr/>
        </p:nvSpPr>
        <p:spPr>
          <a:xfrm>
            <a:off x="1042987" y="4384675"/>
            <a:ext cx="7292975" cy="8223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For filling orbitals for transition and Group 12 elements:</a:t>
            </a:r>
            <a:endParaRPr/>
          </a:p>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Keep in mind that the order of orbital energies is</a:t>
            </a:r>
            <a:endParaRPr/>
          </a:p>
        </p:txBody>
      </p:sp>
      <p:sp>
        <p:nvSpPr>
          <p:cNvPr id="715" name="Google Shape;715;p78"/>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pic>
        <p:nvPicPr>
          <p:cNvPr descr="D:\Pictures\Chem12\Ch03\3.png" id="716" name="Google Shape;716;p78"/>
          <p:cNvPicPr preferRelativeResize="0"/>
          <p:nvPr/>
        </p:nvPicPr>
        <p:blipFill rotWithShape="1">
          <a:blip r:embed="rId4">
            <a:alphaModFix/>
          </a:blip>
          <a:srcRect b="0" l="0" r="0" t="0"/>
          <a:stretch/>
        </p:blipFill>
        <p:spPr>
          <a:xfrm>
            <a:off x="1835150" y="5300662"/>
            <a:ext cx="5257800" cy="533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11">
                                            <p:txEl>
                                              <p:pRg end="0" st="0"/>
                                            </p:txEl>
                                          </p:spTgt>
                                        </p:tgtEl>
                                        <p:attrNameLst>
                                          <p:attrName>style.visibility</p:attrName>
                                        </p:attrNameLst>
                                      </p:cBhvr>
                                      <p:to>
                                        <p:strVal val="visible"/>
                                      </p:to>
                                    </p:set>
                                    <p:animEffect filter="fade" transition="in">
                                      <p:cBhvr>
                                        <p:cTn dur="500"/>
                                        <p:tgtEl>
                                          <p:spTgt spid="71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1">
                                            <p:txEl>
                                              <p:pRg end="1" st="1"/>
                                            </p:txEl>
                                          </p:spTgt>
                                        </p:tgtEl>
                                        <p:attrNameLst>
                                          <p:attrName>style.visibility</p:attrName>
                                        </p:attrNameLst>
                                      </p:cBhvr>
                                      <p:to>
                                        <p:strVal val="visible"/>
                                      </p:to>
                                    </p:set>
                                    <p:animEffect filter="fade" transition="in">
                                      <p:cBhvr>
                                        <p:cTn dur="500"/>
                                        <p:tgtEl>
                                          <p:spTgt spid="71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1">
                                            <p:txEl>
                                              <p:pRg end="2" st="2"/>
                                            </p:txEl>
                                          </p:spTgt>
                                        </p:tgtEl>
                                        <p:attrNameLst>
                                          <p:attrName>style.visibility</p:attrName>
                                        </p:attrNameLst>
                                      </p:cBhvr>
                                      <p:to>
                                        <p:strVal val="visible"/>
                                      </p:to>
                                    </p:set>
                                    <p:animEffect filter="fade" transition="in">
                                      <p:cBhvr>
                                        <p:cTn dur="500"/>
                                        <p:tgtEl>
                                          <p:spTgt spid="711">
                                            <p:txEl>
                                              <p:pRg end="2" st="2"/>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13">
                                            <p:txEl>
                                              <p:pRg end="0" st="0"/>
                                            </p:txEl>
                                          </p:spTgt>
                                        </p:tgtEl>
                                        <p:attrNameLst>
                                          <p:attrName>style.visibility</p:attrName>
                                        </p:attrNameLst>
                                      </p:cBhvr>
                                      <p:to>
                                        <p:strVal val="visible"/>
                                      </p:to>
                                    </p:set>
                                    <p:animEffect filter="fade" transition="in">
                                      <p:cBhvr>
                                        <p:cTn dur="500"/>
                                        <p:tgtEl>
                                          <p:spTgt spid="71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13">
                                            <p:txEl>
                                              <p:pRg end="1" st="1"/>
                                            </p:txEl>
                                          </p:spTgt>
                                        </p:tgtEl>
                                        <p:attrNameLst>
                                          <p:attrName>style.visibility</p:attrName>
                                        </p:attrNameLst>
                                      </p:cBhvr>
                                      <p:to>
                                        <p:strVal val="visible"/>
                                      </p:to>
                                    </p:set>
                                    <p:animEffect filter="fade" transition="in">
                                      <p:cBhvr>
                                        <p:cTn dur="500"/>
                                        <p:tgtEl>
                                          <p:spTgt spid="713">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12">
                                            <p:txEl>
                                              <p:pRg end="0" st="0"/>
                                            </p:txEl>
                                          </p:spTgt>
                                        </p:tgtEl>
                                        <p:attrNameLst>
                                          <p:attrName>style.visibility</p:attrName>
                                        </p:attrNameLst>
                                      </p:cBhvr>
                                      <p:to>
                                        <p:strVal val="visible"/>
                                      </p:to>
                                    </p:set>
                                    <p:animEffect filter="fade" transition="in">
                                      <p:cBhvr>
                                        <p:cTn dur="500"/>
                                        <p:tgtEl>
                                          <p:spTgt spid="712">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12">
                                            <p:txEl>
                                              <p:pRg end="1" st="1"/>
                                            </p:txEl>
                                          </p:spTgt>
                                        </p:tgtEl>
                                        <p:attrNameLst>
                                          <p:attrName>style.visibility</p:attrName>
                                        </p:attrNameLst>
                                      </p:cBhvr>
                                      <p:to>
                                        <p:strVal val="visible"/>
                                      </p:to>
                                    </p:set>
                                    <p:animEffect filter="fade" transition="in">
                                      <p:cBhvr>
                                        <p:cTn dur="500"/>
                                        <p:tgtEl>
                                          <p:spTgt spid="712">
                                            <p:txEl>
                                              <p:pRg end="1" st="1"/>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14">
                                            <p:txEl>
                                              <p:pRg end="0" st="0"/>
                                            </p:txEl>
                                          </p:spTgt>
                                        </p:tgtEl>
                                        <p:attrNameLst>
                                          <p:attrName>style.visibility</p:attrName>
                                        </p:attrNameLst>
                                      </p:cBhvr>
                                      <p:to>
                                        <p:strVal val="visible"/>
                                      </p:to>
                                    </p:set>
                                    <p:animEffect filter="fade" transition="in">
                                      <p:cBhvr>
                                        <p:cTn dur="500"/>
                                        <p:tgtEl>
                                          <p:spTgt spid="714">
                                            <p:txEl>
                                              <p:pRg end="0" st="0"/>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14">
                                            <p:txEl>
                                              <p:pRg end="1" st="1"/>
                                            </p:txEl>
                                          </p:spTgt>
                                        </p:tgtEl>
                                        <p:attrNameLst>
                                          <p:attrName>style.visibility</p:attrName>
                                        </p:attrNameLst>
                                      </p:cBhvr>
                                      <p:to>
                                        <p:strVal val="visible"/>
                                      </p:to>
                                    </p:set>
                                    <p:animEffect filter="fade" transition="in">
                                      <p:cBhvr>
                                        <p:cTn dur="500"/>
                                        <p:tgtEl>
                                          <p:spTgt spid="714">
                                            <p:txEl>
                                              <p:pRg end="1" st="1"/>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500"/>
                                        <p:tgtEl>
                                          <p:spTgt spid="7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0" name="Shape 720"/>
        <p:cNvGrpSpPr/>
        <p:nvPr/>
      </p:nvGrpSpPr>
      <p:grpSpPr>
        <a:xfrm>
          <a:off x="0" y="0"/>
          <a:ext cx="0" cy="0"/>
          <a:chOff x="0" y="0"/>
          <a:chExt cx="0" cy="0"/>
        </a:xfrm>
      </p:grpSpPr>
      <p:sp>
        <p:nvSpPr>
          <p:cNvPr id="721" name="Google Shape;721;p79"/>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722" name="Google Shape;722;p79"/>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3.3</a:t>
            </a:r>
            <a:endParaRPr/>
          </a:p>
        </p:txBody>
      </p:sp>
      <p:sp>
        <p:nvSpPr>
          <p:cNvPr id="723" name="Google Shape;723;p79"/>
          <p:cNvSpPr txBox="1"/>
          <p:nvPr/>
        </p:nvSpPr>
        <p:spPr>
          <a:xfrm>
            <a:off x="827087" y="620712"/>
            <a:ext cx="7489825" cy="9366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600" u="none">
                <a:solidFill>
                  <a:schemeClr val="accent2"/>
                </a:solidFill>
                <a:latin typeface="Times New Roman"/>
                <a:ea typeface="Times New Roman"/>
                <a:cs typeface="Times New Roman"/>
                <a:sym typeface="Times New Roman"/>
              </a:rPr>
              <a:t>Filling Orbitals for Period 4</a:t>
            </a:r>
            <a:endParaRPr/>
          </a:p>
        </p:txBody>
      </p:sp>
      <p:pic>
        <p:nvPicPr>
          <p:cNvPr descr="gr-12-button.jpg" id="724" name="Google Shape;724;p79"/>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725" name="Google Shape;725;p79"/>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726" name="Google Shape;726;p79"/>
          <p:cNvSpPr txBox="1"/>
          <p:nvPr/>
        </p:nvSpPr>
        <p:spPr>
          <a:xfrm>
            <a:off x="755650" y="1412875"/>
            <a:ext cx="7489825" cy="935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Follow the same guidelines up to </a:t>
            </a:r>
            <a:r>
              <a:rPr b="0" i="1" lang="en-US" sz="2400" u="none">
                <a:solidFill>
                  <a:schemeClr val="dk1"/>
                </a:solidFill>
                <a:latin typeface="Times New Roman"/>
                <a:ea typeface="Times New Roman"/>
                <a:cs typeface="Times New Roman"/>
                <a:sym typeface="Times New Roman"/>
              </a:rPr>
              <a:t>Z</a:t>
            </a:r>
            <a:r>
              <a:rPr b="0" i="0" lang="en-US" sz="2400" u="none">
                <a:solidFill>
                  <a:schemeClr val="dk1"/>
                </a:solidFill>
                <a:latin typeface="Times New Roman"/>
                <a:ea typeface="Times New Roman"/>
                <a:cs typeface="Times New Roman"/>
                <a:sym typeface="Times New Roman"/>
              </a:rPr>
              <a:t> = 23. After that, two exceptions are Cr [Ar]4</a:t>
            </a:r>
            <a:r>
              <a:rPr b="0" i="1" lang="en-US" sz="2400" u="none">
                <a:solidFill>
                  <a:schemeClr val="dk1"/>
                </a:solidFill>
                <a:latin typeface="Times New Roman"/>
                <a:ea typeface="Times New Roman"/>
                <a:cs typeface="Times New Roman"/>
                <a:sym typeface="Times New Roman"/>
              </a:rPr>
              <a:t>s</a:t>
            </a:r>
            <a:r>
              <a:rPr b="0" baseline="30000" i="0" lang="en-US" sz="2400" u="none">
                <a:solidFill>
                  <a:schemeClr val="dk1"/>
                </a:solidFill>
                <a:latin typeface="Times New Roman"/>
                <a:ea typeface="Times New Roman"/>
                <a:cs typeface="Times New Roman"/>
                <a:sym typeface="Times New Roman"/>
              </a:rPr>
              <a:t>1</a:t>
            </a:r>
            <a:r>
              <a:rPr b="0" i="0" lang="en-US" sz="2400" u="none">
                <a:solidFill>
                  <a:schemeClr val="dk1"/>
                </a:solidFill>
                <a:latin typeface="Times New Roman"/>
                <a:ea typeface="Times New Roman"/>
                <a:cs typeface="Times New Roman"/>
                <a:sym typeface="Times New Roman"/>
              </a:rPr>
              <a:t>3</a:t>
            </a:r>
            <a:r>
              <a:rPr b="0" i="1" lang="en-US" sz="2400" u="none">
                <a:solidFill>
                  <a:schemeClr val="dk1"/>
                </a:solidFill>
                <a:latin typeface="Times New Roman"/>
                <a:ea typeface="Times New Roman"/>
                <a:cs typeface="Times New Roman"/>
                <a:sym typeface="Times New Roman"/>
              </a:rPr>
              <a:t>d</a:t>
            </a:r>
            <a:r>
              <a:rPr b="0" baseline="30000" i="0" lang="en-US" sz="2400" u="none">
                <a:solidFill>
                  <a:schemeClr val="dk1"/>
                </a:solidFill>
                <a:latin typeface="Times New Roman"/>
                <a:ea typeface="Times New Roman"/>
                <a:cs typeface="Times New Roman"/>
                <a:sym typeface="Times New Roman"/>
              </a:rPr>
              <a:t>5</a:t>
            </a:r>
            <a:r>
              <a:rPr b="0" i="0" lang="en-US" sz="2400" u="none">
                <a:solidFill>
                  <a:schemeClr val="dk1"/>
                </a:solidFill>
                <a:latin typeface="Times New Roman"/>
                <a:ea typeface="Times New Roman"/>
                <a:cs typeface="Times New Roman"/>
                <a:sym typeface="Times New Roman"/>
              </a:rPr>
              <a:t> and Cu [Ar]4</a:t>
            </a:r>
            <a:r>
              <a:rPr b="0" i="1" lang="en-US" sz="2400" u="none">
                <a:solidFill>
                  <a:schemeClr val="dk1"/>
                </a:solidFill>
                <a:latin typeface="Times New Roman"/>
                <a:ea typeface="Times New Roman"/>
                <a:cs typeface="Times New Roman"/>
                <a:sym typeface="Times New Roman"/>
              </a:rPr>
              <a:t>s</a:t>
            </a:r>
            <a:r>
              <a:rPr b="0" baseline="30000" i="0" lang="en-US" sz="2400" u="none">
                <a:solidFill>
                  <a:schemeClr val="dk1"/>
                </a:solidFill>
                <a:latin typeface="Times New Roman"/>
                <a:ea typeface="Times New Roman"/>
                <a:cs typeface="Times New Roman"/>
                <a:sym typeface="Times New Roman"/>
              </a:rPr>
              <a:t>1</a:t>
            </a:r>
            <a:r>
              <a:rPr b="0" i="0" lang="en-US" sz="2400" u="none">
                <a:solidFill>
                  <a:schemeClr val="dk1"/>
                </a:solidFill>
                <a:latin typeface="Times New Roman"/>
                <a:ea typeface="Times New Roman"/>
                <a:cs typeface="Times New Roman"/>
                <a:sym typeface="Times New Roman"/>
              </a:rPr>
              <a:t>3</a:t>
            </a:r>
            <a:r>
              <a:rPr b="0" i="1" lang="en-US" sz="2400" u="none">
                <a:solidFill>
                  <a:schemeClr val="dk1"/>
                </a:solidFill>
                <a:latin typeface="Times New Roman"/>
                <a:ea typeface="Times New Roman"/>
                <a:cs typeface="Times New Roman"/>
                <a:sym typeface="Times New Roman"/>
              </a:rPr>
              <a:t>d</a:t>
            </a:r>
            <a:r>
              <a:rPr b="0" baseline="30000" i="0" lang="en-US" sz="2400" u="none">
                <a:solidFill>
                  <a:schemeClr val="dk1"/>
                </a:solidFill>
                <a:latin typeface="Times New Roman"/>
                <a:ea typeface="Times New Roman"/>
                <a:cs typeface="Times New Roman"/>
                <a:sym typeface="Times New Roman"/>
              </a:rPr>
              <a:t>10</a:t>
            </a:r>
            <a:endParaRPr/>
          </a:p>
        </p:txBody>
      </p:sp>
      <p:pic>
        <p:nvPicPr>
          <p:cNvPr descr="D:\Pictures\Chem12\Ch03\3.5.png" id="727" name="Google Shape;727;p79"/>
          <p:cNvPicPr preferRelativeResize="0"/>
          <p:nvPr/>
        </p:nvPicPr>
        <p:blipFill rotWithShape="1">
          <a:blip r:embed="rId4">
            <a:alphaModFix/>
          </a:blip>
          <a:srcRect b="0" l="0" r="0" t="0"/>
          <a:stretch/>
        </p:blipFill>
        <p:spPr>
          <a:xfrm>
            <a:off x="1419225" y="2420937"/>
            <a:ext cx="6176962" cy="3960812"/>
          </a:xfrm>
          <a:prstGeom prst="rect">
            <a:avLst/>
          </a:prstGeom>
          <a:noFill/>
          <a:ln>
            <a:noFill/>
          </a:ln>
        </p:spPr>
      </p:pic>
      <p:sp>
        <p:nvSpPr>
          <p:cNvPr id="728" name="Google Shape;728;p79"/>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6">
                                            <p:txEl>
                                              <p:pRg end="0" st="0"/>
                                            </p:txEl>
                                          </p:spTgt>
                                        </p:tgtEl>
                                        <p:attrNameLst>
                                          <p:attrName>style.visibility</p:attrName>
                                        </p:attrNameLst>
                                      </p:cBhvr>
                                      <p:to>
                                        <p:strVal val="visible"/>
                                      </p:to>
                                    </p:set>
                                    <p:animEffect filter="fade" transition="in">
                                      <p:cBhvr>
                                        <p:cTn dur="500"/>
                                        <p:tgtEl>
                                          <p:spTgt spid="726">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500"/>
                                        <p:tgtEl>
                                          <p:spTgt spid="7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2" name="Shape 732"/>
        <p:cNvGrpSpPr/>
        <p:nvPr/>
      </p:nvGrpSpPr>
      <p:grpSpPr>
        <a:xfrm>
          <a:off x="0" y="0"/>
          <a:ext cx="0" cy="0"/>
          <a:chOff x="0" y="0"/>
          <a:chExt cx="0" cy="0"/>
        </a:xfrm>
      </p:grpSpPr>
      <p:sp>
        <p:nvSpPr>
          <p:cNvPr id="733" name="Google Shape;733;p80"/>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734" name="Google Shape;734;p80"/>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3.3</a:t>
            </a:r>
            <a:endParaRPr/>
          </a:p>
        </p:txBody>
      </p:sp>
      <p:sp>
        <p:nvSpPr>
          <p:cNvPr id="735" name="Google Shape;735;p80"/>
          <p:cNvSpPr txBox="1"/>
          <p:nvPr/>
        </p:nvSpPr>
        <p:spPr>
          <a:xfrm>
            <a:off x="827087" y="620712"/>
            <a:ext cx="7489825" cy="1223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200" u="none">
                <a:solidFill>
                  <a:schemeClr val="accent2"/>
                </a:solidFill>
                <a:latin typeface="Times New Roman"/>
                <a:ea typeface="Times New Roman"/>
                <a:cs typeface="Times New Roman"/>
                <a:sym typeface="Times New Roman"/>
              </a:rPr>
              <a:t>Using the Periodic Table to Predict </a:t>
            </a:r>
            <a:br>
              <a:rPr b="0" i="0" lang="en-US" sz="3200" u="none">
                <a:solidFill>
                  <a:schemeClr val="accent2"/>
                </a:solidFill>
                <a:latin typeface="Times New Roman"/>
                <a:ea typeface="Times New Roman"/>
                <a:cs typeface="Times New Roman"/>
                <a:sym typeface="Times New Roman"/>
              </a:rPr>
            </a:br>
            <a:r>
              <a:rPr b="0" i="0" lang="en-US" sz="3200" u="none">
                <a:solidFill>
                  <a:schemeClr val="accent2"/>
                </a:solidFill>
                <a:latin typeface="Times New Roman"/>
                <a:ea typeface="Times New Roman"/>
                <a:cs typeface="Times New Roman"/>
                <a:sym typeface="Times New Roman"/>
              </a:rPr>
              <a:t>Electron Configurations</a:t>
            </a:r>
            <a:endParaRPr/>
          </a:p>
        </p:txBody>
      </p:sp>
      <p:pic>
        <p:nvPicPr>
          <p:cNvPr descr="gr-12-button.jpg" id="736" name="Google Shape;736;p80"/>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737" name="Google Shape;737;p80"/>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738" name="Google Shape;738;p80"/>
          <p:cNvSpPr txBox="1"/>
          <p:nvPr/>
        </p:nvSpPr>
        <p:spPr>
          <a:xfrm>
            <a:off x="900112" y="4438650"/>
            <a:ext cx="7489825" cy="13668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Based on the filling pattern of orbitals, the periodic table can be divided into </a:t>
            </a:r>
            <a:r>
              <a:rPr b="0" i="1" lang="en-US" sz="2400" u="none">
                <a:solidFill>
                  <a:schemeClr val="dk1"/>
                </a:solidFill>
                <a:latin typeface="Times New Roman"/>
                <a:ea typeface="Times New Roman"/>
                <a:cs typeface="Times New Roman"/>
                <a:sym typeface="Times New Roman"/>
              </a:rPr>
              <a:t>s</a:t>
            </a:r>
            <a:r>
              <a:rPr b="0" i="0" lang="en-US" sz="2400" u="none">
                <a:solidFill>
                  <a:schemeClr val="dk1"/>
                </a:solidFill>
                <a:latin typeface="Times New Roman"/>
                <a:ea typeface="Times New Roman"/>
                <a:cs typeface="Times New Roman"/>
                <a:sym typeface="Times New Roman"/>
              </a:rPr>
              <a:t> block, </a:t>
            </a:r>
            <a:r>
              <a:rPr b="0" i="1" lang="en-US" sz="2400" u="none">
                <a:solidFill>
                  <a:schemeClr val="dk1"/>
                </a:solidFill>
                <a:latin typeface="Times New Roman"/>
                <a:ea typeface="Times New Roman"/>
                <a:cs typeface="Times New Roman"/>
                <a:sym typeface="Times New Roman"/>
              </a:rPr>
              <a:t>p</a:t>
            </a:r>
            <a:r>
              <a:rPr b="0" i="0" lang="en-US" sz="2400" u="none">
                <a:solidFill>
                  <a:schemeClr val="dk1"/>
                </a:solidFill>
                <a:latin typeface="Times New Roman"/>
                <a:ea typeface="Times New Roman"/>
                <a:cs typeface="Times New Roman"/>
                <a:sym typeface="Times New Roman"/>
              </a:rPr>
              <a:t> block, </a:t>
            </a:r>
            <a:r>
              <a:rPr b="0" i="1" lang="en-US" sz="2400" u="none">
                <a:solidFill>
                  <a:schemeClr val="dk1"/>
                </a:solidFill>
                <a:latin typeface="Times New Roman"/>
                <a:ea typeface="Times New Roman"/>
                <a:cs typeface="Times New Roman"/>
                <a:sym typeface="Times New Roman"/>
              </a:rPr>
              <a:t>d</a:t>
            </a:r>
            <a:r>
              <a:rPr b="0" i="0" lang="en-US" sz="2400" u="none">
                <a:solidFill>
                  <a:schemeClr val="dk1"/>
                </a:solidFill>
                <a:latin typeface="Times New Roman"/>
                <a:ea typeface="Times New Roman"/>
                <a:cs typeface="Times New Roman"/>
                <a:sym typeface="Times New Roman"/>
              </a:rPr>
              <a:t> block, and </a:t>
            </a:r>
            <a:r>
              <a:rPr b="0" i="1" lang="en-US" sz="2400" u="none">
                <a:solidFill>
                  <a:schemeClr val="dk1"/>
                </a:solidFill>
                <a:latin typeface="Times New Roman"/>
                <a:ea typeface="Times New Roman"/>
                <a:cs typeface="Times New Roman"/>
                <a:sym typeface="Times New Roman"/>
              </a:rPr>
              <a:t>f</a:t>
            </a:r>
            <a:r>
              <a:rPr b="0" i="0" lang="en-US" sz="2400" u="none">
                <a:solidFill>
                  <a:schemeClr val="dk1"/>
                </a:solidFill>
                <a:latin typeface="Times New Roman"/>
                <a:ea typeface="Times New Roman"/>
                <a:cs typeface="Times New Roman"/>
                <a:sym typeface="Times New Roman"/>
              </a:rPr>
              <a:t> block regions.</a:t>
            </a:r>
            <a:endParaRPr/>
          </a:p>
        </p:txBody>
      </p:sp>
      <p:sp>
        <p:nvSpPr>
          <p:cNvPr id="739" name="Google Shape;739;p80"/>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pic>
        <p:nvPicPr>
          <p:cNvPr descr="D:\Pictures\Chem12\Ch03\Chem12_pg187_3-20.jpg" id="740" name="Google Shape;740;p80"/>
          <p:cNvPicPr preferRelativeResize="0"/>
          <p:nvPr/>
        </p:nvPicPr>
        <p:blipFill rotWithShape="1">
          <a:blip r:embed="rId4">
            <a:alphaModFix/>
          </a:blip>
          <a:srcRect b="0" l="0" r="0" t="0"/>
          <a:stretch/>
        </p:blipFill>
        <p:spPr>
          <a:xfrm>
            <a:off x="317500" y="1882775"/>
            <a:ext cx="8502650" cy="2409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500"/>
                                        <p:tgtEl>
                                          <p:spTgt spid="74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38">
                                            <p:txEl>
                                              <p:pRg end="0" st="0"/>
                                            </p:txEl>
                                          </p:spTgt>
                                        </p:tgtEl>
                                        <p:attrNameLst>
                                          <p:attrName>style.visibility</p:attrName>
                                        </p:attrNameLst>
                                      </p:cBhvr>
                                      <p:to>
                                        <p:strVal val="visible"/>
                                      </p:to>
                                    </p:set>
                                    <p:animEffect filter="fade" transition="in">
                                      <p:cBhvr>
                                        <p:cTn dur="500"/>
                                        <p:tgtEl>
                                          <p:spTgt spid="73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5" name="Shape 745"/>
        <p:cNvGrpSpPr/>
        <p:nvPr/>
      </p:nvGrpSpPr>
      <p:grpSpPr>
        <a:xfrm>
          <a:off x="0" y="0"/>
          <a:ext cx="0" cy="0"/>
          <a:chOff x="0" y="0"/>
          <a:chExt cx="0" cy="0"/>
        </a:xfrm>
      </p:grpSpPr>
      <p:sp>
        <p:nvSpPr>
          <p:cNvPr id="746" name="Google Shape;746;p81"/>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747" name="Google Shape;747;p81"/>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3.3</a:t>
            </a:r>
            <a:endParaRPr/>
          </a:p>
        </p:txBody>
      </p:sp>
      <p:sp>
        <p:nvSpPr>
          <p:cNvPr id="748" name="Google Shape;748;p81"/>
          <p:cNvSpPr txBox="1"/>
          <p:nvPr/>
        </p:nvSpPr>
        <p:spPr>
          <a:xfrm>
            <a:off x="684212" y="620712"/>
            <a:ext cx="7775575" cy="86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200" u="none">
                <a:solidFill>
                  <a:schemeClr val="accent2"/>
                </a:solidFill>
                <a:latin typeface="Times New Roman"/>
                <a:ea typeface="Times New Roman"/>
                <a:cs typeface="Times New Roman"/>
                <a:sym typeface="Times New Roman"/>
              </a:rPr>
              <a:t>Group and Period Numbers Provide Patterns</a:t>
            </a:r>
            <a:endParaRPr/>
          </a:p>
        </p:txBody>
      </p:sp>
      <p:pic>
        <p:nvPicPr>
          <p:cNvPr descr="gr-12-button.jpg" id="749" name="Google Shape;749;p81"/>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750" name="Google Shape;750;p81"/>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751" name="Google Shape;751;p81"/>
          <p:cNvSpPr txBox="1"/>
          <p:nvPr/>
        </p:nvSpPr>
        <p:spPr>
          <a:xfrm>
            <a:off x="827087" y="1557337"/>
            <a:ext cx="7489825" cy="935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Elements in a group have similar electron configurations and the same number of valence electrons. Patterns include:</a:t>
            </a:r>
            <a:endParaRPr/>
          </a:p>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2" name="Google Shape;752;p81"/>
          <p:cNvSpPr txBox="1"/>
          <p:nvPr/>
        </p:nvSpPr>
        <p:spPr>
          <a:xfrm>
            <a:off x="755650" y="2492375"/>
            <a:ext cx="7489825" cy="129698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The last numeral of the group number is the same as the number of valence electrons for main group elements (He is an exception).</a:t>
            </a:r>
            <a:endParaRPr/>
          </a:p>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3" name="Google Shape;753;p81"/>
          <p:cNvSpPr txBox="1"/>
          <p:nvPr/>
        </p:nvSpPr>
        <p:spPr>
          <a:xfrm>
            <a:off x="755650" y="3860800"/>
            <a:ext cx="7489825" cy="863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The value of </a:t>
            </a:r>
            <a:r>
              <a:rPr b="0" i="1" lang="en-US" sz="2400" u="none">
                <a:solidFill>
                  <a:schemeClr val="dk1"/>
                </a:solidFill>
                <a:latin typeface="Times New Roman"/>
                <a:ea typeface="Times New Roman"/>
                <a:cs typeface="Times New Roman"/>
                <a:sym typeface="Times New Roman"/>
              </a:rPr>
              <a:t>n</a:t>
            </a:r>
            <a:r>
              <a:rPr b="0" i="0" lang="en-US" sz="2400" u="none">
                <a:solidFill>
                  <a:schemeClr val="dk1"/>
                </a:solidFill>
                <a:latin typeface="Times New Roman"/>
                <a:ea typeface="Times New Roman"/>
                <a:cs typeface="Times New Roman"/>
                <a:sym typeface="Times New Roman"/>
              </a:rPr>
              <a:t> for the highest occupied orbital is the period number.</a:t>
            </a:r>
            <a:endParaRPr/>
          </a:p>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4" name="Google Shape;754;p81"/>
          <p:cNvSpPr txBox="1"/>
          <p:nvPr/>
        </p:nvSpPr>
        <p:spPr>
          <a:xfrm>
            <a:off x="900112" y="5229225"/>
            <a:ext cx="7489825" cy="5762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55" name="Google Shape;755;p81"/>
          <p:cNvSpPr txBox="1"/>
          <p:nvPr/>
        </p:nvSpPr>
        <p:spPr>
          <a:xfrm>
            <a:off x="755650" y="4868862"/>
            <a:ext cx="7489825" cy="863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At a given energy level, the total number of orbitals is </a:t>
            </a:r>
            <a:r>
              <a:rPr b="0" i="1" lang="en-US" sz="2400" u="none">
                <a:solidFill>
                  <a:schemeClr val="dk1"/>
                </a:solidFill>
                <a:latin typeface="Times New Roman"/>
                <a:ea typeface="Times New Roman"/>
                <a:cs typeface="Times New Roman"/>
                <a:sym typeface="Times New Roman"/>
              </a:rPr>
              <a:t>n</a:t>
            </a:r>
            <a:r>
              <a:rPr b="0" baseline="30000" i="0" lang="en-US" sz="2400" u="none">
                <a:solidFill>
                  <a:schemeClr val="dk1"/>
                </a:solidFill>
                <a:latin typeface="Times New Roman"/>
                <a:ea typeface="Times New Roman"/>
                <a:cs typeface="Times New Roman"/>
                <a:sym typeface="Times New Roman"/>
              </a:rPr>
              <a:t>2</a:t>
            </a:r>
            <a:r>
              <a:rPr b="0" i="0" lang="en-US" sz="2400" u="none">
                <a:solidFill>
                  <a:schemeClr val="dk1"/>
                </a:solidFill>
                <a:latin typeface="Times New Roman"/>
                <a:ea typeface="Times New Roman"/>
                <a:cs typeface="Times New Roman"/>
                <a:sym typeface="Times New Roman"/>
              </a:rPr>
              <a:t> and the maximum number of electrons is 2</a:t>
            </a:r>
            <a:r>
              <a:rPr b="0" i="1" lang="en-US" sz="2400" u="none">
                <a:solidFill>
                  <a:schemeClr val="dk1"/>
                </a:solidFill>
                <a:latin typeface="Times New Roman"/>
                <a:ea typeface="Times New Roman"/>
                <a:cs typeface="Times New Roman"/>
                <a:sym typeface="Times New Roman"/>
              </a:rPr>
              <a:t>n</a:t>
            </a:r>
            <a:r>
              <a:rPr b="0" baseline="30000" i="0" lang="en-US" sz="2400" u="none">
                <a:solidFill>
                  <a:schemeClr val="dk1"/>
                </a:solidFill>
                <a:latin typeface="Times New Roman"/>
                <a:ea typeface="Times New Roman"/>
                <a:cs typeface="Times New Roman"/>
                <a:sym typeface="Times New Roman"/>
              </a:rPr>
              <a:t>2</a:t>
            </a:r>
            <a:r>
              <a:rPr b="0" i="0" lang="en-US" sz="2400" u="none">
                <a:solidFill>
                  <a:schemeClr val="dk1"/>
                </a:solidFill>
                <a:latin typeface="Times New Roman"/>
                <a:ea typeface="Times New Roman"/>
                <a:cs typeface="Times New Roman"/>
                <a:sym typeface="Times New Roman"/>
              </a:rPr>
              <a:t>. </a:t>
            </a:r>
            <a:endParaRPr/>
          </a:p>
        </p:txBody>
      </p:sp>
      <p:sp>
        <p:nvSpPr>
          <p:cNvPr id="756" name="Google Shape;756;p81"/>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1">
                                            <p:txEl>
                                              <p:pRg end="0" st="0"/>
                                            </p:txEl>
                                          </p:spTgt>
                                        </p:tgtEl>
                                        <p:attrNameLst>
                                          <p:attrName>style.visibility</p:attrName>
                                        </p:attrNameLst>
                                      </p:cBhvr>
                                      <p:to>
                                        <p:strVal val="visible"/>
                                      </p:to>
                                    </p:set>
                                    <p:animEffect filter="fade" transition="in">
                                      <p:cBhvr>
                                        <p:cTn dur="500"/>
                                        <p:tgtEl>
                                          <p:spTgt spid="75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51">
                                            <p:txEl>
                                              <p:pRg end="1" st="1"/>
                                            </p:txEl>
                                          </p:spTgt>
                                        </p:tgtEl>
                                        <p:attrNameLst>
                                          <p:attrName>style.visibility</p:attrName>
                                        </p:attrNameLst>
                                      </p:cBhvr>
                                      <p:to>
                                        <p:strVal val="visible"/>
                                      </p:to>
                                    </p:set>
                                    <p:animEffect filter="fade" transition="in">
                                      <p:cBhvr>
                                        <p:cTn dur="500"/>
                                        <p:tgtEl>
                                          <p:spTgt spid="751">
                                            <p:txEl>
                                              <p:pRg end="1" st="1"/>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52">
                                            <p:txEl>
                                              <p:pRg end="0" st="0"/>
                                            </p:txEl>
                                          </p:spTgt>
                                        </p:tgtEl>
                                        <p:attrNameLst>
                                          <p:attrName>style.visibility</p:attrName>
                                        </p:attrNameLst>
                                      </p:cBhvr>
                                      <p:to>
                                        <p:strVal val="visible"/>
                                      </p:to>
                                    </p:set>
                                    <p:animEffect filter="fade" transition="in">
                                      <p:cBhvr>
                                        <p:cTn dur="500"/>
                                        <p:tgtEl>
                                          <p:spTgt spid="752">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52">
                                            <p:txEl>
                                              <p:pRg end="1" st="1"/>
                                            </p:txEl>
                                          </p:spTgt>
                                        </p:tgtEl>
                                        <p:attrNameLst>
                                          <p:attrName>style.visibility</p:attrName>
                                        </p:attrNameLst>
                                      </p:cBhvr>
                                      <p:to>
                                        <p:strVal val="visible"/>
                                      </p:to>
                                    </p:set>
                                    <p:animEffect filter="fade" transition="in">
                                      <p:cBhvr>
                                        <p:cTn dur="500"/>
                                        <p:tgtEl>
                                          <p:spTgt spid="752">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53">
                                            <p:txEl>
                                              <p:pRg end="0" st="0"/>
                                            </p:txEl>
                                          </p:spTgt>
                                        </p:tgtEl>
                                        <p:attrNameLst>
                                          <p:attrName>style.visibility</p:attrName>
                                        </p:attrNameLst>
                                      </p:cBhvr>
                                      <p:to>
                                        <p:strVal val="visible"/>
                                      </p:to>
                                    </p:set>
                                    <p:animEffect filter="fade" transition="in">
                                      <p:cBhvr>
                                        <p:cTn dur="500"/>
                                        <p:tgtEl>
                                          <p:spTgt spid="753">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53">
                                            <p:txEl>
                                              <p:pRg end="1" st="1"/>
                                            </p:txEl>
                                          </p:spTgt>
                                        </p:tgtEl>
                                        <p:attrNameLst>
                                          <p:attrName>style.visibility</p:attrName>
                                        </p:attrNameLst>
                                      </p:cBhvr>
                                      <p:to>
                                        <p:strVal val="visible"/>
                                      </p:to>
                                    </p:set>
                                    <p:animEffect filter="fade" transition="in">
                                      <p:cBhvr>
                                        <p:cTn dur="500"/>
                                        <p:tgtEl>
                                          <p:spTgt spid="753">
                                            <p:txEl>
                                              <p:pRg end="1" st="1"/>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55">
                                            <p:txEl>
                                              <p:pRg end="0" st="0"/>
                                            </p:txEl>
                                          </p:spTgt>
                                        </p:tgtEl>
                                        <p:attrNameLst>
                                          <p:attrName>style.visibility</p:attrName>
                                        </p:attrNameLst>
                                      </p:cBhvr>
                                      <p:to>
                                        <p:strVal val="visible"/>
                                      </p:to>
                                    </p:set>
                                    <p:animEffect filter="fade" transition="in">
                                      <p:cBhvr>
                                        <p:cTn dur="500"/>
                                        <p:tgtEl>
                                          <p:spTgt spid="75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0" name="Shape 760"/>
        <p:cNvGrpSpPr/>
        <p:nvPr/>
      </p:nvGrpSpPr>
      <p:grpSpPr>
        <a:xfrm>
          <a:off x="0" y="0"/>
          <a:ext cx="0" cy="0"/>
          <a:chOff x="0" y="0"/>
          <a:chExt cx="0" cy="0"/>
        </a:xfrm>
      </p:grpSpPr>
      <p:sp>
        <p:nvSpPr>
          <p:cNvPr id="761" name="Google Shape;761;p82"/>
          <p:cNvSpPr txBox="1"/>
          <p:nvPr/>
        </p:nvSpPr>
        <p:spPr>
          <a:xfrm>
            <a:off x="838200" y="1981200"/>
            <a:ext cx="3733800" cy="41227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62" name="Google Shape;762;p82"/>
          <p:cNvSpPr txBox="1"/>
          <p:nvPr/>
        </p:nvSpPr>
        <p:spPr>
          <a:xfrm>
            <a:off x="2700337" y="1819275"/>
            <a:ext cx="5616575" cy="21859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The condensed electron configuration for silicon is [Ne]3</a:t>
            </a:r>
            <a:r>
              <a:rPr b="0" i="1" lang="en-US" sz="2400" u="none">
                <a:solidFill>
                  <a:schemeClr val="dk1"/>
                </a:solidFill>
                <a:latin typeface="Arial"/>
                <a:ea typeface="Arial"/>
                <a:cs typeface="Arial"/>
                <a:sym typeface="Arial"/>
              </a:rPr>
              <a:t>s</a:t>
            </a:r>
            <a:r>
              <a:rPr b="0" baseline="30000" i="0" lang="en-US" sz="2400" u="none">
                <a:solidFill>
                  <a:schemeClr val="dk1"/>
                </a:solidFill>
                <a:latin typeface="Arial"/>
                <a:ea typeface="Arial"/>
                <a:cs typeface="Arial"/>
                <a:sym typeface="Arial"/>
              </a:rPr>
              <a:t>2</a:t>
            </a:r>
            <a:r>
              <a:rPr b="0" i="0" lang="en-US" sz="2400" u="none">
                <a:solidFill>
                  <a:schemeClr val="dk1"/>
                </a:solidFill>
                <a:latin typeface="Arial"/>
                <a:ea typeface="Arial"/>
                <a:cs typeface="Arial"/>
                <a:sym typeface="Arial"/>
              </a:rPr>
              <a:t>3</a:t>
            </a:r>
            <a:r>
              <a:rPr b="0" i="1" lang="en-US" sz="2400" u="none">
                <a:solidFill>
                  <a:schemeClr val="dk1"/>
                </a:solidFill>
                <a:latin typeface="Arial"/>
                <a:ea typeface="Arial"/>
                <a:cs typeface="Arial"/>
                <a:sym typeface="Arial"/>
              </a:rPr>
              <a:t>p</a:t>
            </a:r>
            <a:r>
              <a:rPr b="0" baseline="30000" i="0" lang="en-US" sz="2400" u="none">
                <a:solidFill>
                  <a:schemeClr val="dk1"/>
                </a:solidFill>
                <a:latin typeface="Arial"/>
                <a:ea typeface="Arial"/>
                <a:cs typeface="Arial"/>
                <a:sym typeface="Arial"/>
              </a:rPr>
              <a:t>2</a:t>
            </a:r>
            <a:r>
              <a:rPr b="0" i="0" lang="en-US" sz="2400" u="non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Font typeface="Arial"/>
              <a:buNone/>
            </a:pPr>
            <a:r>
              <a:t/>
            </a:r>
            <a:endParaRPr b="0" baseline="30000" i="0" sz="24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Without using a periodic table, identify the group number, period number, and orbital block for silicon.</a:t>
            </a:r>
            <a:endParaRPr/>
          </a:p>
        </p:txBody>
      </p:sp>
      <p:sp>
        <p:nvSpPr>
          <p:cNvPr id="763" name="Google Shape;763;p82"/>
          <p:cNvSpPr/>
          <p:nvPr/>
        </p:nvSpPr>
        <p:spPr>
          <a:xfrm>
            <a:off x="7467600" y="4953000"/>
            <a:ext cx="1042987" cy="1042987"/>
          </a:xfrm>
          <a:custGeom>
            <a:rect b="b" l="l" r="r" t="t"/>
            <a:pathLst>
              <a:path extrusionOk="0" h="120000" w="120000">
                <a:moveTo>
                  <a:pt x="0" y="0"/>
                </a:moveTo>
                <a:lnTo>
                  <a:pt x="120000" y="0"/>
                </a:lnTo>
                <a:lnTo>
                  <a:pt x="120000" y="120000"/>
                </a:lnTo>
                <a:lnTo>
                  <a:pt x="0" y="120000"/>
                </a:lnTo>
                <a:close/>
                <a:moveTo>
                  <a:pt x="34286" y="40714"/>
                </a:moveTo>
                <a:cubicBezTo>
                  <a:pt x="34286" y="26513"/>
                  <a:pt x="45798" y="15000"/>
                  <a:pt x="60000" y="15000"/>
                </a:cubicBezTo>
                <a:cubicBezTo>
                  <a:pt x="74202" y="15000"/>
                  <a:pt x="85714" y="26513"/>
                  <a:pt x="85714" y="40714"/>
                </a:cubicBezTo>
                <a:lnTo>
                  <a:pt x="85714" y="40714"/>
                </a:lnTo>
                <a:cubicBezTo>
                  <a:pt x="85714" y="51365"/>
                  <a:pt x="79958" y="60000"/>
                  <a:pt x="72857" y="60000"/>
                </a:cubicBezTo>
                <a:cubicBezTo>
                  <a:pt x="69307" y="60000"/>
                  <a:pt x="66429" y="64317"/>
                  <a:pt x="66429" y="69643"/>
                </a:cubicBezTo>
                <a:lnTo>
                  <a:pt x="66429" y="82500"/>
                </a:lnTo>
                <a:lnTo>
                  <a:pt x="53571" y="82500"/>
                </a:lnTo>
                <a:lnTo>
                  <a:pt x="53571" y="69643"/>
                </a:lnTo>
                <a:lnTo>
                  <a:pt x="53571" y="69643"/>
                </a:lnTo>
                <a:cubicBezTo>
                  <a:pt x="53571" y="58992"/>
                  <a:pt x="59328" y="50357"/>
                  <a:pt x="66429" y="50357"/>
                </a:cubicBezTo>
                <a:cubicBezTo>
                  <a:pt x="69979" y="50357"/>
                  <a:pt x="72857" y="46040"/>
                  <a:pt x="72857" y="40714"/>
                </a:cubicBezTo>
                <a:cubicBezTo>
                  <a:pt x="72857" y="33613"/>
                  <a:pt x="67101" y="27857"/>
                  <a:pt x="60000" y="27857"/>
                </a:cubicBezTo>
                <a:cubicBezTo>
                  <a:pt x="52899" y="27857"/>
                  <a:pt x="47143" y="33613"/>
                  <a:pt x="47143" y="40714"/>
                </a:cubicBezTo>
                <a:close/>
                <a:moveTo>
                  <a:pt x="60000" y="85714"/>
                </a:moveTo>
                <a:lnTo>
                  <a:pt x="60000" y="85714"/>
                </a:lnTo>
                <a:cubicBezTo>
                  <a:pt x="65326" y="85714"/>
                  <a:pt x="69643" y="90032"/>
                  <a:pt x="69643" y="95357"/>
                </a:cubicBezTo>
                <a:cubicBezTo>
                  <a:pt x="69643" y="100683"/>
                  <a:pt x="65326" y="105000"/>
                  <a:pt x="60000" y="105000"/>
                </a:cubicBezTo>
                <a:cubicBezTo>
                  <a:pt x="54674" y="105000"/>
                  <a:pt x="50357" y="100683"/>
                  <a:pt x="50357" y="95357"/>
                </a:cubicBezTo>
                <a:cubicBezTo>
                  <a:pt x="50357" y="90032"/>
                  <a:pt x="54674" y="85714"/>
                  <a:pt x="60000" y="85714"/>
                </a:cubicBezTo>
                <a:close/>
              </a:path>
              <a:path extrusionOk="0" fill="darken" h="120000" w="120000">
                <a:moveTo>
                  <a:pt x="34286" y="40714"/>
                </a:moveTo>
                <a:cubicBezTo>
                  <a:pt x="34286" y="26513"/>
                  <a:pt x="45798" y="15000"/>
                  <a:pt x="60000" y="15000"/>
                </a:cubicBezTo>
                <a:cubicBezTo>
                  <a:pt x="74202" y="15000"/>
                  <a:pt x="85714" y="26513"/>
                  <a:pt x="85714" y="40714"/>
                </a:cubicBezTo>
                <a:lnTo>
                  <a:pt x="85714" y="40714"/>
                </a:lnTo>
                <a:cubicBezTo>
                  <a:pt x="85714" y="51365"/>
                  <a:pt x="79958" y="60000"/>
                  <a:pt x="72857" y="60000"/>
                </a:cubicBezTo>
                <a:cubicBezTo>
                  <a:pt x="69307" y="60000"/>
                  <a:pt x="66429" y="64317"/>
                  <a:pt x="66429" y="69643"/>
                </a:cubicBezTo>
                <a:lnTo>
                  <a:pt x="66429" y="82500"/>
                </a:lnTo>
                <a:lnTo>
                  <a:pt x="53571" y="82500"/>
                </a:lnTo>
                <a:lnTo>
                  <a:pt x="53571" y="69643"/>
                </a:lnTo>
                <a:lnTo>
                  <a:pt x="53571" y="69643"/>
                </a:lnTo>
                <a:cubicBezTo>
                  <a:pt x="53571" y="58992"/>
                  <a:pt x="59328" y="50357"/>
                  <a:pt x="66429" y="50357"/>
                </a:cubicBezTo>
                <a:cubicBezTo>
                  <a:pt x="69979" y="50357"/>
                  <a:pt x="72857" y="46040"/>
                  <a:pt x="72857" y="40714"/>
                </a:cubicBezTo>
                <a:cubicBezTo>
                  <a:pt x="72857" y="33613"/>
                  <a:pt x="67101" y="27857"/>
                  <a:pt x="60000" y="27857"/>
                </a:cubicBezTo>
                <a:cubicBezTo>
                  <a:pt x="52899" y="27857"/>
                  <a:pt x="47143" y="33613"/>
                  <a:pt x="47143" y="40714"/>
                </a:cubicBezTo>
                <a:close/>
                <a:moveTo>
                  <a:pt x="60000" y="85714"/>
                </a:moveTo>
                <a:lnTo>
                  <a:pt x="60000" y="85714"/>
                </a:lnTo>
                <a:cubicBezTo>
                  <a:pt x="65326" y="85714"/>
                  <a:pt x="69643" y="90032"/>
                  <a:pt x="69643" y="95357"/>
                </a:cubicBezTo>
                <a:cubicBezTo>
                  <a:pt x="69643" y="100683"/>
                  <a:pt x="65326" y="105000"/>
                  <a:pt x="60000" y="105000"/>
                </a:cubicBezTo>
                <a:cubicBezTo>
                  <a:pt x="54674" y="105000"/>
                  <a:pt x="50357" y="100683"/>
                  <a:pt x="50357" y="95357"/>
                </a:cubicBezTo>
                <a:cubicBezTo>
                  <a:pt x="50357" y="90032"/>
                  <a:pt x="54674" y="85714"/>
                  <a:pt x="60000" y="85714"/>
                </a:cubicBezTo>
                <a:close/>
              </a:path>
              <a:path extrusionOk="0" fill="none" h="120000" w="120000">
                <a:moveTo>
                  <a:pt x="34286" y="40714"/>
                </a:moveTo>
                <a:cubicBezTo>
                  <a:pt x="34286" y="26513"/>
                  <a:pt x="45798" y="15000"/>
                  <a:pt x="60000" y="15000"/>
                </a:cubicBezTo>
                <a:cubicBezTo>
                  <a:pt x="74202" y="15000"/>
                  <a:pt x="85714" y="26513"/>
                  <a:pt x="85714" y="40714"/>
                </a:cubicBezTo>
                <a:lnTo>
                  <a:pt x="85714" y="40714"/>
                </a:lnTo>
                <a:cubicBezTo>
                  <a:pt x="85714" y="51365"/>
                  <a:pt x="79958" y="60000"/>
                  <a:pt x="72857" y="60000"/>
                </a:cubicBezTo>
                <a:cubicBezTo>
                  <a:pt x="69307" y="60000"/>
                  <a:pt x="66429" y="64317"/>
                  <a:pt x="66429" y="69643"/>
                </a:cubicBezTo>
                <a:lnTo>
                  <a:pt x="66429" y="82500"/>
                </a:lnTo>
                <a:lnTo>
                  <a:pt x="53571" y="82500"/>
                </a:lnTo>
                <a:lnTo>
                  <a:pt x="53571" y="69643"/>
                </a:lnTo>
                <a:lnTo>
                  <a:pt x="53571" y="69643"/>
                </a:lnTo>
                <a:cubicBezTo>
                  <a:pt x="53571" y="58992"/>
                  <a:pt x="59328" y="50357"/>
                  <a:pt x="66429" y="50357"/>
                </a:cubicBezTo>
                <a:cubicBezTo>
                  <a:pt x="69979" y="50357"/>
                  <a:pt x="72857" y="46040"/>
                  <a:pt x="72857" y="40714"/>
                </a:cubicBezTo>
                <a:cubicBezTo>
                  <a:pt x="72857" y="33613"/>
                  <a:pt x="67101" y="27857"/>
                  <a:pt x="60000" y="27857"/>
                </a:cubicBezTo>
                <a:cubicBezTo>
                  <a:pt x="52899" y="27857"/>
                  <a:pt x="47143" y="33613"/>
                  <a:pt x="47143" y="40714"/>
                </a:cubicBezTo>
                <a:close/>
                <a:moveTo>
                  <a:pt x="60000" y="85714"/>
                </a:moveTo>
                <a:lnTo>
                  <a:pt x="60000" y="85714"/>
                </a:lnTo>
                <a:cubicBezTo>
                  <a:pt x="65326" y="85714"/>
                  <a:pt x="69643" y="90032"/>
                  <a:pt x="69643" y="95357"/>
                </a:cubicBezTo>
                <a:cubicBezTo>
                  <a:pt x="69643" y="100683"/>
                  <a:pt x="65326" y="105000"/>
                  <a:pt x="60000" y="105000"/>
                </a:cubicBezTo>
                <a:cubicBezTo>
                  <a:pt x="54674" y="105000"/>
                  <a:pt x="50357" y="100683"/>
                  <a:pt x="50357" y="95357"/>
                </a:cubicBezTo>
                <a:cubicBezTo>
                  <a:pt x="50357" y="90032"/>
                  <a:pt x="54674" y="85714"/>
                  <a:pt x="60000" y="85714"/>
                </a:cubicBez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64" name="Google Shape;764;p82"/>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765" name="Google Shape;765;p82"/>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3.3</a:t>
            </a:r>
            <a:endParaRPr/>
          </a:p>
        </p:txBody>
      </p:sp>
      <p:sp>
        <p:nvSpPr>
          <p:cNvPr id="766" name="Google Shape;766;p82"/>
          <p:cNvSpPr txBox="1"/>
          <p:nvPr/>
        </p:nvSpPr>
        <p:spPr>
          <a:xfrm>
            <a:off x="7391400" y="6019800"/>
            <a:ext cx="1295400" cy="523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Arial"/>
              <a:buNone/>
            </a:pPr>
            <a:r>
              <a:rPr b="0" i="0" lang="en-US" sz="1400" u="none">
                <a:solidFill>
                  <a:schemeClr val="accent2"/>
                </a:solidFill>
                <a:latin typeface="Arial"/>
                <a:ea typeface="Arial"/>
                <a:cs typeface="Arial"/>
                <a:sym typeface="Arial"/>
              </a:rPr>
              <a:t>Answer on the next slide</a:t>
            </a:r>
            <a:endParaRPr/>
          </a:p>
        </p:txBody>
      </p:sp>
      <p:sp>
        <p:nvSpPr>
          <p:cNvPr id="767" name="Google Shape;767;p82"/>
          <p:cNvSpPr txBox="1"/>
          <p:nvPr/>
        </p:nvSpPr>
        <p:spPr>
          <a:xfrm>
            <a:off x="152400" y="616585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6B6BCF"/>
              </a:buClr>
              <a:buFont typeface="Arial"/>
              <a:buNone/>
            </a:pPr>
            <a:r>
              <a:rPr b="0" i="0" lang="en-US" sz="1000" u="none">
                <a:solidFill>
                  <a:srgbClr val="6B6BCF"/>
                </a:solidFill>
                <a:latin typeface="Arial"/>
                <a:ea typeface="Arial"/>
                <a:cs typeface="Arial"/>
                <a:sym typeface="Arial"/>
              </a:rPr>
              <a:t>TO PREVIOUS SLIDE</a:t>
            </a:r>
            <a:endParaRPr/>
          </a:p>
        </p:txBody>
      </p:sp>
      <p:pic>
        <p:nvPicPr>
          <p:cNvPr descr="gr-12-button.jpg" id="768" name="Google Shape;768;p82"/>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769" name="Google Shape;769;p82"/>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770" name="Google Shape;770;p82"/>
          <p:cNvSpPr txBox="1"/>
          <p:nvPr/>
        </p:nvSpPr>
        <p:spPr>
          <a:xfrm>
            <a:off x="395287" y="765175"/>
            <a:ext cx="3960812" cy="584200"/>
          </a:xfrm>
          <a:prstGeom prst="rect">
            <a:avLst/>
          </a:prstGeom>
          <a:noFill/>
          <a:ln cap="flat" cmpd="sng" w="9525">
            <a:solidFill>
              <a:srgbClr val="1786C3"/>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786C3"/>
              </a:buClr>
              <a:buFont typeface="Arial Black"/>
              <a:buNone/>
            </a:pPr>
            <a:r>
              <a:rPr b="0" i="0" lang="en-US" sz="3200" u="none">
                <a:solidFill>
                  <a:srgbClr val="1786C3"/>
                </a:solidFill>
                <a:latin typeface="Arial Black"/>
                <a:ea typeface="Arial Black"/>
                <a:cs typeface="Arial Black"/>
                <a:sym typeface="Arial Black"/>
              </a:rPr>
              <a:t>LEARNING CHECK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62">
                                            <p:txEl>
                                              <p:pRg end="0" st="0"/>
                                            </p:txEl>
                                          </p:spTgt>
                                        </p:tgtEl>
                                        <p:attrNameLst>
                                          <p:attrName>style.visibility</p:attrName>
                                        </p:attrNameLst>
                                      </p:cBhvr>
                                      <p:to>
                                        <p:strVal val="visible"/>
                                      </p:to>
                                    </p:set>
                                    <p:animEffect filter="fade" transition="in">
                                      <p:cBhvr>
                                        <p:cTn dur="500"/>
                                        <p:tgtEl>
                                          <p:spTgt spid="76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62">
                                            <p:txEl>
                                              <p:pRg end="1" st="1"/>
                                            </p:txEl>
                                          </p:spTgt>
                                        </p:tgtEl>
                                        <p:attrNameLst>
                                          <p:attrName>style.visibility</p:attrName>
                                        </p:attrNameLst>
                                      </p:cBhvr>
                                      <p:to>
                                        <p:strVal val="visible"/>
                                      </p:to>
                                    </p:set>
                                    <p:animEffect filter="fade" transition="in">
                                      <p:cBhvr>
                                        <p:cTn dur="500"/>
                                        <p:tgtEl>
                                          <p:spTgt spid="76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62">
                                            <p:txEl>
                                              <p:pRg end="2" st="2"/>
                                            </p:txEl>
                                          </p:spTgt>
                                        </p:tgtEl>
                                        <p:attrNameLst>
                                          <p:attrName>style.visibility</p:attrName>
                                        </p:attrNameLst>
                                      </p:cBhvr>
                                      <p:to>
                                        <p:strVal val="visible"/>
                                      </p:to>
                                    </p:set>
                                    <p:animEffect filter="fade" transition="in">
                                      <p:cBhvr>
                                        <p:cTn dur="500"/>
                                        <p:tgtEl>
                                          <p:spTgt spid="76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5" name="Shape 775"/>
        <p:cNvGrpSpPr/>
        <p:nvPr/>
      </p:nvGrpSpPr>
      <p:grpSpPr>
        <a:xfrm>
          <a:off x="0" y="0"/>
          <a:ext cx="0" cy="0"/>
          <a:chOff x="0" y="0"/>
          <a:chExt cx="0" cy="0"/>
        </a:xfrm>
      </p:grpSpPr>
      <p:sp>
        <p:nvSpPr>
          <p:cNvPr id="776" name="Google Shape;776;p83"/>
          <p:cNvSpPr txBox="1"/>
          <p:nvPr/>
        </p:nvSpPr>
        <p:spPr>
          <a:xfrm>
            <a:off x="838200" y="1981200"/>
            <a:ext cx="3733800" cy="41227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77" name="Google Shape;777;p83"/>
          <p:cNvSpPr txBox="1"/>
          <p:nvPr/>
        </p:nvSpPr>
        <p:spPr>
          <a:xfrm>
            <a:off x="2627312" y="2035175"/>
            <a:ext cx="51054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Group 14, Period 3, </a:t>
            </a:r>
            <a:r>
              <a:rPr b="0" i="1" lang="en-US" sz="2400" u="none">
                <a:solidFill>
                  <a:schemeClr val="dk1"/>
                </a:solidFill>
                <a:latin typeface="Arial"/>
                <a:ea typeface="Arial"/>
                <a:cs typeface="Arial"/>
                <a:sym typeface="Arial"/>
              </a:rPr>
              <a:t>p</a:t>
            </a:r>
            <a:r>
              <a:rPr b="0" i="0" lang="en-US" sz="2400" u="none">
                <a:solidFill>
                  <a:schemeClr val="dk1"/>
                </a:solidFill>
                <a:latin typeface="Arial"/>
                <a:ea typeface="Arial"/>
                <a:cs typeface="Arial"/>
                <a:sym typeface="Arial"/>
              </a:rPr>
              <a:t> block</a:t>
            </a:r>
            <a:endParaRPr/>
          </a:p>
        </p:txBody>
      </p:sp>
      <p:sp>
        <p:nvSpPr>
          <p:cNvPr id="778" name="Google Shape;778;p83"/>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3.3</a:t>
            </a:r>
            <a:endParaRPr/>
          </a:p>
        </p:txBody>
      </p:sp>
      <p:sp>
        <p:nvSpPr>
          <p:cNvPr id="779" name="Google Shape;779;p83"/>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pic>
        <p:nvPicPr>
          <p:cNvPr descr="gr-12-button.jpg" id="780" name="Google Shape;780;p83"/>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781" name="Google Shape;781;p83"/>
          <p:cNvSpPr txBox="1"/>
          <p:nvPr/>
        </p:nvSpPr>
        <p:spPr>
          <a:xfrm>
            <a:off x="152400" y="616585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6B6BCF"/>
              </a:buClr>
              <a:buFont typeface="Arial"/>
              <a:buNone/>
            </a:pPr>
            <a:r>
              <a:rPr b="0" i="0" lang="en-US" sz="1000" u="none">
                <a:solidFill>
                  <a:srgbClr val="6B6BCF"/>
                </a:solidFill>
                <a:latin typeface="Arial"/>
                <a:ea typeface="Arial"/>
                <a:cs typeface="Arial"/>
                <a:sym typeface="Arial"/>
              </a:rPr>
              <a:t>TO PREVIOUS SLIDE</a:t>
            </a:r>
            <a:endParaRPr/>
          </a:p>
        </p:txBody>
      </p:sp>
      <p:sp>
        <p:nvSpPr>
          <p:cNvPr id="782" name="Google Shape;782;p83"/>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783" name="Google Shape;783;p83"/>
          <p:cNvSpPr txBox="1"/>
          <p:nvPr/>
        </p:nvSpPr>
        <p:spPr>
          <a:xfrm>
            <a:off x="395287" y="765175"/>
            <a:ext cx="3960812" cy="584200"/>
          </a:xfrm>
          <a:prstGeom prst="rect">
            <a:avLst/>
          </a:prstGeom>
          <a:noFill/>
          <a:ln cap="flat" cmpd="sng" w="9525">
            <a:solidFill>
              <a:srgbClr val="1786C3"/>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786C3"/>
              </a:buClr>
              <a:buFont typeface="Arial Black"/>
              <a:buNone/>
            </a:pPr>
            <a:r>
              <a:rPr b="0" i="0" lang="en-US" sz="3200" u="none">
                <a:solidFill>
                  <a:srgbClr val="1786C3"/>
                </a:solidFill>
                <a:latin typeface="Arial Black"/>
                <a:ea typeface="Arial Black"/>
                <a:cs typeface="Arial Black"/>
                <a:sym typeface="Arial Black"/>
              </a:rPr>
              <a:t>LEARNING CHECK</a:t>
            </a:r>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77">
                                            <p:txEl>
                                              <p:pRg end="0" st="0"/>
                                            </p:txEl>
                                          </p:spTgt>
                                        </p:tgtEl>
                                        <p:attrNameLst>
                                          <p:attrName>style.visibility</p:attrName>
                                        </p:attrNameLst>
                                      </p:cBhvr>
                                      <p:to>
                                        <p:strVal val="visible"/>
                                      </p:to>
                                    </p:set>
                                    <p:animEffect filter="fade" transition="in">
                                      <p:cBhvr>
                                        <p:cTn dur="500"/>
                                        <p:tgtEl>
                                          <p:spTgt spid="77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457200" y="277813"/>
            <a:ext cx="8229600" cy="11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START HERE P3 -&gt; Do nature of sci activity</a:t>
            </a:r>
            <a:endParaRPr/>
          </a:p>
        </p:txBody>
      </p:sp>
      <p:sp>
        <p:nvSpPr>
          <p:cNvPr id="168" name="Google Shape;168;p30"/>
          <p:cNvSpPr txBox="1"/>
          <p:nvPr>
            <p:ph idx="1" type="body"/>
          </p:nvPr>
        </p:nvSpPr>
        <p:spPr>
          <a:xfrm>
            <a:off x="457200" y="1600200"/>
            <a:ext cx="4038600" cy="45306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t/>
            </a:r>
            <a:endParaRPr/>
          </a:p>
        </p:txBody>
      </p:sp>
      <p:sp>
        <p:nvSpPr>
          <p:cNvPr id="169" name="Google Shape;169;p30"/>
          <p:cNvSpPr txBox="1"/>
          <p:nvPr>
            <p:ph idx="2" type="body"/>
          </p:nvPr>
        </p:nvSpPr>
        <p:spPr>
          <a:xfrm>
            <a:off x="4648200" y="1600200"/>
            <a:ext cx="4038600" cy="45306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8" name="Shape 788"/>
        <p:cNvGrpSpPr/>
        <p:nvPr/>
      </p:nvGrpSpPr>
      <p:grpSpPr>
        <a:xfrm>
          <a:off x="0" y="0"/>
          <a:ext cx="0" cy="0"/>
          <a:chOff x="0" y="0"/>
          <a:chExt cx="0" cy="0"/>
        </a:xfrm>
      </p:grpSpPr>
      <p:pic>
        <p:nvPicPr>
          <p:cNvPr descr="D:\Pictures\Chem12\Ch03\Chem12_pg189_3-21.jpg" id="789" name="Google Shape;789;p84"/>
          <p:cNvPicPr preferRelativeResize="0"/>
          <p:nvPr/>
        </p:nvPicPr>
        <p:blipFill rotWithShape="1">
          <a:blip r:embed="rId3">
            <a:alphaModFix/>
          </a:blip>
          <a:srcRect b="0" l="0" r="0" t="0"/>
          <a:stretch/>
        </p:blipFill>
        <p:spPr>
          <a:xfrm>
            <a:off x="4787900" y="2430462"/>
            <a:ext cx="3986212" cy="3951287"/>
          </a:xfrm>
          <a:prstGeom prst="rect">
            <a:avLst/>
          </a:prstGeom>
          <a:noFill/>
          <a:ln>
            <a:noFill/>
          </a:ln>
        </p:spPr>
      </p:pic>
      <p:sp>
        <p:nvSpPr>
          <p:cNvPr id="790" name="Google Shape;790;p84"/>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791" name="Google Shape;791;p84"/>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3.3</a:t>
            </a:r>
            <a:endParaRPr/>
          </a:p>
        </p:txBody>
      </p:sp>
      <p:sp>
        <p:nvSpPr>
          <p:cNvPr id="792" name="Google Shape;792;p84"/>
          <p:cNvSpPr txBox="1"/>
          <p:nvPr/>
        </p:nvSpPr>
        <p:spPr>
          <a:xfrm>
            <a:off x="827087" y="620712"/>
            <a:ext cx="7489825" cy="1223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200" u="none">
                <a:solidFill>
                  <a:schemeClr val="accent2"/>
                </a:solidFill>
                <a:latin typeface="Times New Roman"/>
                <a:ea typeface="Times New Roman"/>
                <a:cs typeface="Times New Roman"/>
                <a:sym typeface="Times New Roman"/>
              </a:rPr>
              <a:t>Electron Configurations and Periodic Trends in Atomic Properties</a:t>
            </a:r>
            <a:endParaRPr/>
          </a:p>
        </p:txBody>
      </p:sp>
      <p:pic>
        <p:nvPicPr>
          <p:cNvPr descr="gr-12-button.jpg" id="793" name="Google Shape;793;p84"/>
          <p:cNvPicPr preferRelativeResize="0"/>
          <p:nvPr/>
        </p:nvPicPr>
        <p:blipFill rotWithShape="1">
          <a:blip r:embed="rId4">
            <a:alphaModFix/>
          </a:blip>
          <a:srcRect b="0" l="0" r="0" t="0"/>
          <a:stretch/>
        </p:blipFill>
        <p:spPr>
          <a:xfrm>
            <a:off x="184150" y="5943600"/>
            <a:ext cx="1035050" cy="269875"/>
          </a:xfrm>
          <a:prstGeom prst="rect">
            <a:avLst/>
          </a:prstGeom>
          <a:noFill/>
          <a:ln>
            <a:noFill/>
          </a:ln>
        </p:spPr>
      </p:pic>
      <p:sp>
        <p:nvSpPr>
          <p:cNvPr id="794" name="Google Shape;794;p84"/>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795" name="Google Shape;795;p84"/>
          <p:cNvSpPr txBox="1"/>
          <p:nvPr/>
        </p:nvSpPr>
        <p:spPr>
          <a:xfrm>
            <a:off x="971550" y="3068637"/>
            <a:ext cx="3024187" cy="259238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Font typeface="Times New Roman"/>
              <a:buNone/>
            </a:pPr>
            <a:r>
              <a:rPr b="1" i="0" lang="en-US" sz="2400" u="none">
                <a:solidFill>
                  <a:schemeClr val="dk1"/>
                </a:solidFill>
                <a:latin typeface="Times New Roman"/>
                <a:ea typeface="Times New Roman"/>
                <a:cs typeface="Times New Roman"/>
                <a:sym typeface="Times New Roman"/>
              </a:rPr>
              <a:t>Atomic radius </a:t>
            </a:r>
            <a:r>
              <a:rPr b="0" i="0" lang="en-US" sz="2400" u="none">
                <a:solidFill>
                  <a:schemeClr val="dk1"/>
                </a:solidFill>
                <a:latin typeface="Times New Roman"/>
                <a:ea typeface="Times New Roman"/>
                <a:cs typeface="Times New Roman"/>
                <a:sym typeface="Times New Roman"/>
              </a:rPr>
              <a:t>trend:</a:t>
            </a:r>
            <a:endParaRPr/>
          </a:p>
          <a:p>
            <a:pPr indent="-228600" lvl="0" marL="2286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For main group elements, generally a decrease across a period and an increase down a group.</a:t>
            </a:r>
            <a:endParaRPr/>
          </a:p>
        </p:txBody>
      </p:sp>
      <p:sp>
        <p:nvSpPr>
          <p:cNvPr id="796" name="Google Shape;796;p84"/>
          <p:cNvSpPr txBox="1"/>
          <p:nvPr/>
        </p:nvSpPr>
        <p:spPr>
          <a:xfrm>
            <a:off x="890587" y="1916112"/>
            <a:ext cx="7219950" cy="822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Patterns of electron configurations in the periodic table are related to periodic trends.</a:t>
            </a:r>
            <a:endParaRPr/>
          </a:p>
        </p:txBody>
      </p:sp>
      <p:sp>
        <p:nvSpPr>
          <p:cNvPr id="797" name="Google Shape;797;p84"/>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6">
                                            <p:txEl>
                                              <p:pRg end="0" st="0"/>
                                            </p:txEl>
                                          </p:spTgt>
                                        </p:tgtEl>
                                        <p:attrNameLst>
                                          <p:attrName>style.visibility</p:attrName>
                                        </p:attrNameLst>
                                      </p:cBhvr>
                                      <p:to>
                                        <p:strVal val="visible"/>
                                      </p:to>
                                    </p:set>
                                    <p:animEffect filter="fade" transition="in">
                                      <p:cBhvr>
                                        <p:cTn dur="500"/>
                                        <p:tgtEl>
                                          <p:spTgt spid="796">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95">
                                            <p:txEl>
                                              <p:pRg end="0" st="0"/>
                                            </p:txEl>
                                          </p:spTgt>
                                        </p:tgtEl>
                                        <p:attrNameLst>
                                          <p:attrName>style.visibility</p:attrName>
                                        </p:attrNameLst>
                                      </p:cBhvr>
                                      <p:to>
                                        <p:strVal val="visible"/>
                                      </p:to>
                                    </p:set>
                                    <p:animEffect filter="fade" transition="in">
                                      <p:cBhvr>
                                        <p:cTn dur="500"/>
                                        <p:tgtEl>
                                          <p:spTgt spid="795">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95">
                                            <p:txEl>
                                              <p:pRg end="1" st="1"/>
                                            </p:txEl>
                                          </p:spTgt>
                                        </p:tgtEl>
                                        <p:attrNameLst>
                                          <p:attrName>style.visibility</p:attrName>
                                        </p:attrNameLst>
                                      </p:cBhvr>
                                      <p:to>
                                        <p:strVal val="visible"/>
                                      </p:to>
                                    </p:set>
                                    <p:animEffect filter="fade" transition="in">
                                      <p:cBhvr>
                                        <p:cTn dur="500"/>
                                        <p:tgtEl>
                                          <p:spTgt spid="795">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500"/>
                                        <p:tgtEl>
                                          <p:spTgt spid="7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2" name="Shape 802"/>
        <p:cNvGrpSpPr/>
        <p:nvPr/>
      </p:nvGrpSpPr>
      <p:grpSpPr>
        <a:xfrm>
          <a:off x="0" y="0"/>
          <a:ext cx="0" cy="0"/>
          <a:chOff x="0" y="0"/>
          <a:chExt cx="0" cy="0"/>
        </a:xfrm>
      </p:grpSpPr>
      <p:sp>
        <p:nvSpPr>
          <p:cNvPr id="803" name="Google Shape;803;p85"/>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804" name="Google Shape;804;p85"/>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3.3</a:t>
            </a:r>
            <a:endParaRPr/>
          </a:p>
        </p:txBody>
      </p:sp>
      <p:sp>
        <p:nvSpPr>
          <p:cNvPr id="805" name="Google Shape;805;p85"/>
          <p:cNvSpPr txBox="1"/>
          <p:nvPr/>
        </p:nvSpPr>
        <p:spPr>
          <a:xfrm>
            <a:off x="827087" y="620712"/>
            <a:ext cx="7489825" cy="1223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200" u="none">
                <a:solidFill>
                  <a:schemeClr val="accent2"/>
                </a:solidFill>
                <a:latin typeface="Times New Roman"/>
                <a:ea typeface="Times New Roman"/>
                <a:cs typeface="Times New Roman"/>
                <a:sym typeface="Times New Roman"/>
              </a:rPr>
              <a:t>Electron Configurations and Periodic Trends in Atomic Properties</a:t>
            </a:r>
            <a:endParaRPr/>
          </a:p>
        </p:txBody>
      </p:sp>
      <p:pic>
        <p:nvPicPr>
          <p:cNvPr descr="gr-12-button.jpg" id="806" name="Google Shape;806;p85"/>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807" name="Google Shape;807;p85"/>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808" name="Google Shape;808;p85"/>
          <p:cNvSpPr txBox="1"/>
          <p:nvPr/>
        </p:nvSpPr>
        <p:spPr>
          <a:xfrm>
            <a:off x="611187" y="2133600"/>
            <a:ext cx="7489825" cy="935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First </a:t>
            </a:r>
            <a:r>
              <a:rPr b="1" i="0" lang="en-US" sz="2400" u="none">
                <a:solidFill>
                  <a:schemeClr val="dk1"/>
                </a:solidFill>
                <a:latin typeface="Times New Roman"/>
                <a:ea typeface="Times New Roman"/>
                <a:cs typeface="Times New Roman"/>
                <a:sym typeface="Times New Roman"/>
              </a:rPr>
              <a:t>ionization energy</a:t>
            </a:r>
            <a:r>
              <a:rPr b="0" i="0" lang="en-US" sz="2400" u="none">
                <a:solidFill>
                  <a:schemeClr val="dk1"/>
                </a:solidFill>
                <a:latin typeface="Times New Roman"/>
                <a:ea typeface="Times New Roman"/>
                <a:cs typeface="Times New Roman"/>
                <a:sym typeface="Times New Roman"/>
              </a:rPr>
              <a:t> is the energy required to remove the first electron from an atom.</a:t>
            </a:r>
            <a:endParaRPr/>
          </a:p>
        </p:txBody>
      </p:sp>
      <p:sp>
        <p:nvSpPr>
          <p:cNvPr id="809" name="Google Shape;809;p85"/>
          <p:cNvSpPr txBox="1"/>
          <p:nvPr/>
        </p:nvSpPr>
        <p:spPr>
          <a:xfrm>
            <a:off x="611187" y="3068637"/>
            <a:ext cx="3744912" cy="264795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Within a group, it generally decreases as you move down the group.</a:t>
            </a:r>
            <a:endParaRPr/>
          </a:p>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Within a period, it generally increases as you move from left to right.</a:t>
            </a:r>
            <a:endParaRPr/>
          </a:p>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0" name="Google Shape;810;p85"/>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pic>
        <p:nvPicPr>
          <p:cNvPr descr="D:\Pictures\Chem12\Ch03\Chem12_pg191_3-23.jpg" id="811" name="Google Shape;811;p85"/>
          <p:cNvPicPr preferRelativeResize="0"/>
          <p:nvPr/>
        </p:nvPicPr>
        <p:blipFill rotWithShape="1">
          <a:blip r:embed="rId4">
            <a:alphaModFix/>
          </a:blip>
          <a:srcRect b="0" l="0" r="0" t="0"/>
          <a:stretch/>
        </p:blipFill>
        <p:spPr>
          <a:xfrm>
            <a:off x="4573587" y="3049587"/>
            <a:ext cx="4102100" cy="30432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08">
                                            <p:txEl>
                                              <p:pRg end="0" st="0"/>
                                            </p:txEl>
                                          </p:spTgt>
                                        </p:tgtEl>
                                        <p:attrNameLst>
                                          <p:attrName>style.visibility</p:attrName>
                                        </p:attrNameLst>
                                      </p:cBhvr>
                                      <p:to>
                                        <p:strVal val="visible"/>
                                      </p:to>
                                    </p:set>
                                    <p:animEffect filter="fade" transition="in">
                                      <p:cBhvr>
                                        <p:cTn dur="500"/>
                                        <p:tgtEl>
                                          <p:spTgt spid="808">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09">
                                            <p:txEl>
                                              <p:pRg end="0" st="0"/>
                                            </p:txEl>
                                          </p:spTgt>
                                        </p:tgtEl>
                                        <p:attrNameLst>
                                          <p:attrName>style.visibility</p:attrName>
                                        </p:attrNameLst>
                                      </p:cBhvr>
                                      <p:to>
                                        <p:strVal val="visible"/>
                                      </p:to>
                                    </p:set>
                                    <p:animEffect filter="fade" transition="in">
                                      <p:cBhvr>
                                        <p:cTn dur="500"/>
                                        <p:tgtEl>
                                          <p:spTgt spid="809">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09">
                                            <p:txEl>
                                              <p:pRg end="1" st="1"/>
                                            </p:txEl>
                                          </p:spTgt>
                                        </p:tgtEl>
                                        <p:attrNameLst>
                                          <p:attrName>style.visibility</p:attrName>
                                        </p:attrNameLst>
                                      </p:cBhvr>
                                      <p:to>
                                        <p:strVal val="visible"/>
                                      </p:to>
                                    </p:set>
                                    <p:animEffect filter="fade" transition="in">
                                      <p:cBhvr>
                                        <p:cTn dur="500"/>
                                        <p:tgtEl>
                                          <p:spTgt spid="809">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09">
                                            <p:txEl>
                                              <p:pRg end="2" st="2"/>
                                            </p:txEl>
                                          </p:spTgt>
                                        </p:tgtEl>
                                        <p:attrNameLst>
                                          <p:attrName>style.visibility</p:attrName>
                                        </p:attrNameLst>
                                      </p:cBhvr>
                                      <p:to>
                                        <p:strVal val="visible"/>
                                      </p:to>
                                    </p:set>
                                    <p:animEffect filter="fade" transition="in">
                                      <p:cBhvr>
                                        <p:cTn dur="500"/>
                                        <p:tgtEl>
                                          <p:spTgt spid="809">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500"/>
                                        <p:tgtEl>
                                          <p:spTgt spid="8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6" name="Shape 816"/>
        <p:cNvGrpSpPr/>
        <p:nvPr/>
      </p:nvGrpSpPr>
      <p:grpSpPr>
        <a:xfrm>
          <a:off x="0" y="0"/>
          <a:ext cx="0" cy="0"/>
          <a:chOff x="0" y="0"/>
          <a:chExt cx="0" cy="0"/>
        </a:xfrm>
      </p:grpSpPr>
      <p:sp>
        <p:nvSpPr>
          <p:cNvPr id="817" name="Google Shape;817;p86"/>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818" name="Google Shape;818;p86"/>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3.3</a:t>
            </a:r>
            <a:endParaRPr/>
          </a:p>
        </p:txBody>
      </p:sp>
      <p:sp>
        <p:nvSpPr>
          <p:cNvPr id="819" name="Google Shape;819;p86"/>
          <p:cNvSpPr txBox="1"/>
          <p:nvPr/>
        </p:nvSpPr>
        <p:spPr>
          <a:xfrm>
            <a:off x="827087" y="620712"/>
            <a:ext cx="7489825" cy="1223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200" u="none">
                <a:solidFill>
                  <a:schemeClr val="accent2"/>
                </a:solidFill>
                <a:latin typeface="Times New Roman"/>
                <a:ea typeface="Times New Roman"/>
                <a:cs typeface="Times New Roman"/>
                <a:sym typeface="Times New Roman"/>
              </a:rPr>
              <a:t>Electron Configurations and Periodic Trends in Atomic Properties</a:t>
            </a:r>
            <a:endParaRPr/>
          </a:p>
        </p:txBody>
      </p:sp>
      <p:pic>
        <p:nvPicPr>
          <p:cNvPr descr="gr-12-button.jpg" id="820" name="Google Shape;820;p86"/>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821" name="Google Shape;821;p86"/>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822" name="Google Shape;822;p86"/>
          <p:cNvSpPr txBox="1"/>
          <p:nvPr/>
        </p:nvSpPr>
        <p:spPr>
          <a:xfrm>
            <a:off x="755650" y="1916112"/>
            <a:ext cx="4968875" cy="208756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Font typeface="Times New Roman"/>
              <a:buNone/>
            </a:pPr>
            <a:r>
              <a:rPr b="1" i="0" lang="en-US" sz="2400" u="none">
                <a:solidFill>
                  <a:schemeClr val="dk1"/>
                </a:solidFill>
                <a:latin typeface="Times New Roman"/>
                <a:ea typeface="Times New Roman"/>
                <a:cs typeface="Times New Roman"/>
                <a:sym typeface="Times New Roman"/>
              </a:rPr>
              <a:t>Electron affinity</a:t>
            </a:r>
            <a:r>
              <a:rPr b="0" i="0" lang="en-US" sz="2400" u="none">
                <a:solidFill>
                  <a:schemeClr val="dk1"/>
                </a:solidFill>
                <a:latin typeface="Times New Roman"/>
                <a:ea typeface="Times New Roman"/>
                <a:cs typeface="Times New Roman"/>
                <a:sym typeface="Times New Roman"/>
              </a:rPr>
              <a:t>:</a:t>
            </a:r>
            <a:endParaRPr/>
          </a:p>
          <a:p>
            <a:pPr indent="-228600" lvl="0" marL="2286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Trend is more irregular</a:t>
            </a:r>
            <a:endParaRPr/>
          </a:p>
          <a:p>
            <a:pPr indent="-228600" lvl="0" marL="2286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In combination with ionization energy, there are trends</a:t>
            </a:r>
            <a:endParaRPr/>
          </a:p>
        </p:txBody>
      </p:sp>
      <p:sp>
        <p:nvSpPr>
          <p:cNvPr id="823" name="Google Shape;823;p86"/>
          <p:cNvSpPr txBox="1"/>
          <p:nvPr/>
        </p:nvSpPr>
        <p:spPr>
          <a:xfrm>
            <a:off x="971550" y="3644900"/>
            <a:ext cx="4032250" cy="255428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atoms high in both electron affinity and ionization energy easily form anions</a:t>
            </a:r>
            <a:endParaRPr/>
          </a:p>
          <a:p>
            <a:pPr indent="-228600" lvl="0" marL="2286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atoms low in both easily form cations</a:t>
            </a:r>
            <a:endParaRPr/>
          </a:p>
          <a:p>
            <a:pPr indent="-228600" lvl="0" marL="2286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atoms with very high ionization energies and very low electron affinities do not bond (noble gases)</a:t>
            </a:r>
            <a:endParaRPr/>
          </a:p>
        </p:txBody>
      </p:sp>
      <p:sp>
        <p:nvSpPr>
          <p:cNvPr id="824" name="Google Shape;824;p86"/>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pic>
        <p:nvPicPr>
          <p:cNvPr descr="D:\Pictures\Chem12\Ch03\Chem12_pg192_3-24.jpg" id="825" name="Google Shape;825;p86"/>
          <p:cNvPicPr preferRelativeResize="0"/>
          <p:nvPr/>
        </p:nvPicPr>
        <p:blipFill rotWithShape="1">
          <a:blip r:embed="rId4">
            <a:alphaModFix/>
          </a:blip>
          <a:srcRect b="0" l="0" r="0" t="0"/>
          <a:stretch/>
        </p:blipFill>
        <p:spPr>
          <a:xfrm>
            <a:off x="5162550" y="2060575"/>
            <a:ext cx="3297237" cy="321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22">
                                            <p:txEl>
                                              <p:pRg end="0" st="0"/>
                                            </p:txEl>
                                          </p:spTgt>
                                        </p:tgtEl>
                                        <p:attrNameLst>
                                          <p:attrName>style.visibility</p:attrName>
                                        </p:attrNameLst>
                                      </p:cBhvr>
                                      <p:to>
                                        <p:strVal val="visible"/>
                                      </p:to>
                                    </p:set>
                                    <p:animEffect filter="fade" transition="in">
                                      <p:cBhvr>
                                        <p:cTn dur="500"/>
                                        <p:tgtEl>
                                          <p:spTgt spid="82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22">
                                            <p:txEl>
                                              <p:pRg end="1" st="1"/>
                                            </p:txEl>
                                          </p:spTgt>
                                        </p:tgtEl>
                                        <p:attrNameLst>
                                          <p:attrName>style.visibility</p:attrName>
                                        </p:attrNameLst>
                                      </p:cBhvr>
                                      <p:to>
                                        <p:strVal val="visible"/>
                                      </p:to>
                                    </p:set>
                                    <p:animEffect filter="fade" transition="in">
                                      <p:cBhvr>
                                        <p:cTn dur="500"/>
                                        <p:tgtEl>
                                          <p:spTgt spid="82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22">
                                            <p:txEl>
                                              <p:pRg end="2" st="2"/>
                                            </p:txEl>
                                          </p:spTgt>
                                        </p:tgtEl>
                                        <p:attrNameLst>
                                          <p:attrName>style.visibility</p:attrName>
                                        </p:attrNameLst>
                                      </p:cBhvr>
                                      <p:to>
                                        <p:strVal val="visible"/>
                                      </p:to>
                                    </p:set>
                                    <p:animEffect filter="fade" transition="in">
                                      <p:cBhvr>
                                        <p:cTn dur="500"/>
                                        <p:tgtEl>
                                          <p:spTgt spid="822">
                                            <p:txEl>
                                              <p:pRg end="2" st="2"/>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23">
                                            <p:txEl>
                                              <p:pRg end="0" st="0"/>
                                            </p:txEl>
                                          </p:spTgt>
                                        </p:tgtEl>
                                        <p:attrNameLst>
                                          <p:attrName>style.visibility</p:attrName>
                                        </p:attrNameLst>
                                      </p:cBhvr>
                                      <p:to>
                                        <p:strVal val="visible"/>
                                      </p:to>
                                    </p:set>
                                    <p:animEffect filter="fade" transition="in">
                                      <p:cBhvr>
                                        <p:cTn dur="500"/>
                                        <p:tgtEl>
                                          <p:spTgt spid="82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23">
                                            <p:txEl>
                                              <p:pRg end="1" st="1"/>
                                            </p:txEl>
                                          </p:spTgt>
                                        </p:tgtEl>
                                        <p:attrNameLst>
                                          <p:attrName>style.visibility</p:attrName>
                                        </p:attrNameLst>
                                      </p:cBhvr>
                                      <p:to>
                                        <p:strVal val="visible"/>
                                      </p:to>
                                    </p:set>
                                    <p:animEffect filter="fade" transition="in">
                                      <p:cBhvr>
                                        <p:cTn dur="500"/>
                                        <p:tgtEl>
                                          <p:spTgt spid="823">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23">
                                            <p:txEl>
                                              <p:pRg end="2" st="2"/>
                                            </p:txEl>
                                          </p:spTgt>
                                        </p:tgtEl>
                                        <p:attrNameLst>
                                          <p:attrName>style.visibility</p:attrName>
                                        </p:attrNameLst>
                                      </p:cBhvr>
                                      <p:to>
                                        <p:strVal val="visible"/>
                                      </p:to>
                                    </p:set>
                                    <p:animEffect filter="fade" transition="in">
                                      <p:cBhvr>
                                        <p:cTn dur="500"/>
                                        <p:tgtEl>
                                          <p:spTgt spid="823">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500"/>
                                        <p:tgtEl>
                                          <p:spTgt spid="8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0" name="Shape 830"/>
        <p:cNvGrpSpPr/>
        <p:nvPr/>
      </p:nvGrpSpPr>
      <p:grpSpPr>
        <a:xfrm>
          <a:off x="0" y="0"/>
          <a:ext cx="0" cy="0"/>
          <a:chOff x="0" y="0"/>
          <a:chExt cx="0" cy="0"/>
        </a:xfrm>
      </p:grpSpPr>
      <p:sp>
        <p:nvSpPr>
          <p:cNvPr id="831" name="Google Shape;831;p87"/>
          <p:cNvSpPr txBox="1"/>
          <p:nvPr/>
        </p:nvSpPr>
        <p:spPr>
          <a:xfrm>
            <a:off x="827087" y="692150"/>
            <a:ext cx="7772400" cy="9366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600" u="none">
                <a:solidFill>
                  <a:schemeClr val="accent2"/>
                </a:solidFill>
                <a:latin typeface="Times New Roman"/>
                <a:ea typeface="Times New Roman"/>
                <a:cs typeface="Times New Roman"/>
                <a:sym typeface="Times New Roman"/>
              </a:rPr>
              <a:t>Section 3.3 Review</a:t>
            </a:r>
            <a:endParaRPr/>
          </a:p>
        </p:txBody>
      </p:sp>
      <p:sp>
        <p:nvSpPr>
          <p:cNvPr id="832" name="Google Shape;832;p87"/>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833" name="Google Shape;833;p87"/>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3.3</a:t>
            </a:r>
            <a:endParaRPr/>
          </a:p>
        </p:txBody>
      </p:sp>
      <p:pic>
        <p:nvPicPr>
          <p:cNvPr descr="gr-12-button.jpg" id="834" name="Google Shape;834;p87"/>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835" name="Google Shape;835;p87"/>
          <p:cNvSpPr txBox="1"/>
          <p:nvPr/>
        </p:nvSpPr>
        <p:spPr>
          <a:xfrm>
            <a:off x="152400" y="616585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6B6BCF"/>
              </a:buClr>
              <a:buFont typeface="Arial"/>
              <a:buNone/>
            </a:pPr>
            <a:r>
              <a:rPr b="0" i="0" lang="en-US" sz="1000" u="none">
                <a:solidFill>
                  <a:srgbClr val="6B6BCF"/>
                </a:solidFill>
                <a:latin typeface="Arial"/>
                <a:ea typeface="Arial"/>
                <a:cs typeface="Arial"/>
                <a:sym typeface="Arial"/>
              </a:rPr>
              <a:t>TO PREVIOUS SLIDE</a:t>
            </a:r>
            <a:endParaRPr/>
          </a:p>
        </p:txBody>
      </p:sp>
      <p:sp>
        <p:nvSpPr>
          <p:cNvPr id="836" name="Google Shape;836;p87"/>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pic>
        <p:nvPicPr>
          <p:cNvPr descr="D:\Pictures\Chem12\Ch03\3.3review.png" id="837" name="Google Shape;837;p87"/>
          <p:cNvPicPr preferRelativeResize="0"/>
          <p:nvPr/>
        </p:nvPicPr>
        <p:blipFill rotWithShape="1">
          <a:blip r:embed="rId4">
            <a:alphaModFix/>
          </a:blip>
          <a:srcRect b="0" l="0" r="0" t="0"/>
          <a:stretch/>
        </p:blipFill>
        <p:spPr>
          <a:xfrm>
            <a:off x="274637" y="1595437"/>
            <a:ext cx="8545512" cy="3943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500"/>
                                        <p:tgtEl>
                                          <p:spTgt spid="8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nvSpPr>
        <p:spPr>
          <a:xfrm>
            <a:off x="827087" y="1341437"/>
            <a:ext cx="7489825" cy="86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175" name="Google Shape;175;p31"/>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176" name="Google Shape;176;p31"/>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3.1</a:t>
            </a:r>
            <a:endParaRPr/>
          </a:p>
        </p:txBody>
      </p:sp>
      <p:sp>
        <p:nvSpPr>
          <p:cNvPr id="177" name="Google Shape;177;p31"/>
          <p:cNvSpPr txBox="1"/>
          <p:nvPr/>
        </p:nvSpPr>
        <p:spPr>
          <a:xfrm>
            <a:off x="429575" y="620700"/>
            <a:ext cx="79602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200" u="none">
                <a:solidFill>
                  <a:schemeClr val="accent2"/>
                </a:solidFill>
                <a:latin typeface="Times New Roman"/>
                <a:ea typeface="Times New Roman"/>
                <a:cs typeface="Times New Roman"/>
                <a:sym typeface="Times New Roman"/>
              </a:rPr>
              <a:t>3.1 Developing a Nuclear Model of the Atom</a:t>
            </a:r>
            <a:endParaRPr/>
          </a:p>
        </p:txBody>
      </p:sp>
      <p:pic>
        <p:nvPicPr>
          <p:cNvPr descr="gr-12-button.jpg" id="178" name="Google Shape;178;p31"/>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179" name="Google Shape;179;p31"/>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180" name="Google Shape;180;p31"/>
          <p:cNvSpPr txBox="1"/>
          <p:nvPr/>
        </p:nvSpPr>
        <p:spPr>
          <a:xfrm>
            <a:off x="3059112" y="1341437"/>
            <a:ext cx="3219450" cy="466725"/>
          </a:xfrm>
          <a:prstGeom prst="rect">
            <a:avLst/>
          </a:prstGeom>
          <a:noFill/>
          <a:ln cap="flat" cmpd="sng" w="9525">
            <a:solidFill>
              <a:srgbClr val="0000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Dalton’s model (1808)</a:t>
            </a:r>
            <a:endParaRPr/>
          </a:p>
        </p:txBody>
      </p:sp>
      <p:sp>
        <p:nvSpPr>
          <p:cNvPr id="181" name="Google Shape;181;p31"/>
          <p:cNvSpPr txBox="1"/>
          <p:nvPr/>
        </p:nvSpPr>
        <p:spPr>
          <a:xfrm>
            <a:off x="2914650" y="2492375"/>
            <a:ext cx="3673475" cy="466725"/>
          </a:xfrm>
          <a:prstGeom prst="rect">
            <a:avLst/>
          </a:prstGeom>
          <a:noFill/>
          <a:ln cap="flat" cmpd="sng" w="9525">
            <a:solidFill>
              <a:srgbClr val="0000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Thomson’s model (1904)</a:t>
            </a:r>
            <a:endParaRPr/>
          </a:p>
        </p:txBody>
      </p:sp>
      <p:sp>
        <p:nvSpPr>
          <p:cNvPr id="182" name="Google Shape;182;p31"/>
          <p:cNvSpPr txBox="1"/>
          <p:nvPr/>
        </p:nvSpPr>
        <p:spPr>
          <a:xfrm>
            <a:off x="2843212" y="3716337"/>
            <a:ext cx="3889375" cy="466725"/>
          </a:xfrm>
          <a:prstGeom prst="rect">
            <a:avLst/>
          </a:prstGeom>
          <a:noFill/>
          <a:ln cap="flat" cmpd="sng" w="9525">
            <a:solidFill>
              <a:srgbClr val="0000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Rutherford’s model (1911)</a:t>
            </a:r>
            <a:endParaRPr/>
          </a:p>
        </p:txBody>
      </p:sp>
      <p:sp>
        <p:nvSpPr>
          <p:cNvPr id="183" name="Google Shape;183;p31"/>
          <p:cNvSpPr txBox="1"/>
          <p:nvPr/>
        </p:nvSpPr>
        <p:spPr>
          <a:xfrm>
            <a:off x="3203575" y="4941887"/>
            <a:ext cx="3168650" cy="466725"/>
          </a:xfrm>
          <a:prstGeom prst="rect">
            <a:avLst/>
          </a:prstGeom>
          <a:noFill/>
          <a:ln cap="flat" cmpd="sng" w="9525">
            <a:solidFill>
              <a:srgbClr val="0000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Bohr’s model (1913)</a:t>
            </a:r>
            <a:endParaRPr/>
          </a:p>
        </p:txBody>
      </p:sp>
      <p:sp>
        <p:nvSpPr>
          <p:cNvPr id="184" name="Google Shape;184;p31"/>
          <p:cNvSpPr/>
          <p:nvPr/>
        </p:nvSpPr>
        <p:spPr>
          <a:xfrm>
            <a:off x="4367212" y="3141662"/>
            <a:ext cx="265112" cy="533400"/>
          </a:xfrm>
          <a:prstGeom prst="downArrow">
            <a:avLst>
              <a:gd fmla="val 50000" name="adj1"/>
              <a:gd fmla="val 50000" name="adj2"/>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185" name="Google Shape;185;p31"/>
          <p:cNvSpPr/>
          <p:nvPr/>
        </p:nvSpPr>
        <p:spPr>
          <a:xfrm>
            <a:off x="4367212" y="1916112"/>
            <a:ext cx="265112" cy="533400"/>
          </a:xfrm>
          <a:prstGeom prst="downArrow">
            <a:avLst>
              <a:gd fmla="val 50000" name="adj1"/>
              <a:gd fmla="val 50000" name="adj2"/>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186" name="Google Shape;186;p31"/>
          <p:cNvSpPr/>
          <p:nvPr/>
        </p:nvSpPr>
        <p:spPr>
          <a:xfrm>
            <a:off x="4367212" y="4292600"/>
            <a:ext cx="265112" cy="533400"/>
          </a:xfrm>
          <a:prstGeom prst="downArrow">
            <a:avLst>
              <a:gd fmla="val 50000" name="adj1"/>
              <a:gd fmla="val 50000" name="adj2"/>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187" name="Google Shape;187;p31"/>
          <p:cNvSpPr txBox="1"/>
          <p:nvPr/>
        </p:nvSpPr>
        <p:spPr>
          <a:xfrm>
            <a:off x="2124075" y="5986462"/>
            <a:ext cx="5327650" cy="466725"/>
          </a:xfrm>
          <a:prstGeom prst="rect">
            <a:avLst/>
          </a:prstGeom>
          <a:noFill/>
          <a:ln cap="flat" cmpd="sng" w="9525">
            <a:solidFill>
              <a:srgbClr val="0000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quantum mechanical model (present)</a:t>
            </a:r>
            <a:endParaRPr/>
          </a:p>
        </p:txBody>
      </p:sp>
      <p:sp>
        <p:nvSpPr>
          <p:cNvPr id="188" name="Google Shape;188;p31"/>
          <p:cNvSpPr/>
          <p:nvPr/>
        </p:nvSpPr>
        <p:spPr>
          <a:xfrm>
            <a:off x="4367212" y="5445125"/>
            <a:ext cx="265112" cy="533400"/>
          </a:xfrm>
          <a:prstGeom prst="downArrow">
            <a:avLst>
              <a:gd fmla="val 50000" name="adj1"/>
              <a:gd fmla="val 50000" name="adj2"/>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189" name="Google Shape;189;p31"/>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sp>
        <p:nvSpPr>
          <p:cNvPr id="190" name="Google Shape;190;p31"/>
          <p:cNvSpPr txBox="1"/>
          <p:nvPr/>
        </p:nvSpPr>
        <p:spPr>
          <a:xfrm>
            <a:off x="444925" y="1994500"/>
            <a:ext cx="1524000" cy="34140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400"/>
              <a:t>We will take a look at each of these models on the coming slides</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5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nvSpPr>
        <p:spPr>
          <a:xfrm>
            <a:off x="123825" y="-5715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400" u="none">
                <a:solidFill>
                  <a:schemeClr val="lt1"/>
                </a:solidFill>
                <a:latin typeface="Arial"/>
                <a:ea typeface="Arial"/>
                <a:cs typeface="Arial"/>
                <a:sym typeface="Arial"/>
              </a:rPr>
              <a:t>UNIT 2</a:t>
            </a:r>
            <a:endParaRPr/>
          </a:p>
        </p:txBody>
      </p:sp>
      <p:sp>
        <p:nvSpPr>
          <p:cNvPr id="196" name="Google Shape;196;p32"/>
          <p:cNvSpPr txBox="1"/>
          <p:nvPr/>
        </p:nvSpPr>
        <p:spPr>
          <a:xfrm>
            <a:off x="7620000" y="-44450"/>
            <a:ext cx="1600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Section 3.1</a:t>
            </a:r>
            <a:endParaRPr/>
          </a:p>
        </p:txBody>
      </p:sp>
      <p:sp>
        <p:nvSpPr>
          <p:cNvPr id="197" name="Google Shape;197;p32"/>
          <p:cNvSpPr txBox="1"/>
          <p:nvPr/>
        </p:nvSpPr>
        <p:spPr>
          <a:xfrm>
            <a:off x="684212" y="620712"/>
            <a:ext cx="7705725"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Font typeface="Times New Roman"/>
              <a:buNone/>
            </a:pPr>
            <a:r>
              <a:rPr b="0" i="0" lang="en-US" sz="3200" u="none">
                <a:solidFill>
                  <a:schemeClr val="accent2"/>
                </a:solidFill>
                <a:latin typeface="Times New Roman"/>
                <a:ea typeface="Times New Roman"/>
                <a:cs typeface="Times New Roman"/>
                <a:sym typeface="Times New Roman"/>
              </a:rPr>
              <a:t>Reviewing the Atomic Models of </a:t>
            </a:r>
            <a:br>
              <a:rPr b="0" i="0" lang="en-US" sz="3200" u="none">
                <a:solidFill>
                  <a:schemeClr val="accent2"/>
                </a:solidFill>
                <a:latin typeface="Times New Roman"/>
                <a:ea typeface="Times New Roman"/>
                <a:cs typeface="Times New Roman"/>
                <a:sym typeface="Times New Roman"/>
              </a:rPr>
            </a:br>
            <a:r>
              <a:rPr b="0" i="0" lang="en-US" sz="3200" u="none">
                <a:solidFill>
                  <a:schemeClr val="accent2"/>
                </a:solidFill>
                <a:latin typeface="Times New Roman"/>
                <a:ea typeface="Times New Roman"/>
                <a:cs typeface="Times New Roman"/>
                <a:sym typeface="Times New Roman"/>
              </a:rPr>
              <a:t>Dalton and Thomson</a:t>
            </a:r>
            <a:endParaRPr/>
          </a:p>
        </p:txBody>
      </p:sp>
      <p:pic>
        <p:nvPicPr>
          <p:cNvPr descr="gr-12-button.jpg" id="198" name="Google Shape;198;p32"/>
          <p:cNvPicPr preferRelativeResize="0"/>
          <p:nvPr/>
        </p:nvPicPr>
        <p:blipFill rotWithShape="1">
          <a:blip r:embed="rId3">
            <a:alphaModFix/>
          </a:blip>
          <a:srcRect b="0" l="0" r="0" t="0"/>
          <a:stretch/>
        </p:blipFill>
        <p:spPr>
          <a:xfrm>
            <a:off x="184150" y="5943600"/>
            <a:ext cx="1035050" cy="269875"/>
          </a:xfrm>
          <a:prstGeom prst="rect">
            <a:avLst/>
          </a:prstGeom>
          <a:noFill/>
          <a:ln>
            <a:noFill/>
          </a:ln>
        </p:spPr>
      </p:pic>
      <p:sp>
        <p:nvSpPr>
          <p:cNvPr id="199" name="Google Shape;199;p32"/>
          <p:cNvSpPr txBox="1"/>
          <p:nvPr/>
        </p:nvSpPr>
        <p:spPr>
          <a:xfrm>
            <a:off x="152400" y="6172200"/>
            <a:ext cx="10668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22268"/>
              </a:buClr>
              <a:buFont typeface="Arial"/>
              <a:buNone/>
            </a:pPr>
            <a:r>
              <a:rPr b="0" i="0" lang="en-US" sz="1000" u="none">
                <a:solidFill>
                  <a:srgbClr val="222268"/>
                </a:solidFill>
                <a:latin typeface="Arial"/>
                <a:ea typeface="Arial"/>
                <a:cs typeface="Arial"/>
                <a:sym typeface="Arial"/>
              </a:rPr>
              <a:t>TO PREVIOUS SLIDE</a:t>
            </a:r>
            <a:endParaRPr/>
          </a:p>
        </p:txBody>
      </p:sp>
      <p:sp>
        <p:nvSpPr>
          <p:cNvPr id="200" name="Google Shape;200;p32"/>
          <p:cNvSpPr txBox="1"/>
          <p:nvPr/>
        </p:nvSpPr>
        <p:spPr>
          <a:xfrm>
            <a:off x="1371600" y="-47625"/>
            <a:ext cx="6296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00" u="none">
                <a:solidFill>
                  <a:schemeClr val="lt1"/>
                </a:solidFill>
                <a:latin typeface="Arial"/>
                <a:ea typeface="Arial"/>
                <a:cs typeface="Arial"/>
                <a:sym typeface="Arial"/>
              </a:rPr>
              <a:t>Chapter 3: Atomic Models and Properties of Atoms</a:t>
            </a:r>
            <a:endParaRPr/>
          </a:p>
        </p:txBody>
      </p:sp>
      <p:sp>
        <p:nvSpPr>
          <p:cNvPr id="201" name="Google Shape;201;p32"/>
          <p:cNvSpPr txBox="1"/>
          <p:nvPr/>
        </p:nvSpPr>
        <p:spPr>
          <a:xfrm>
            <a:off x="755650" y="1773237"/>
            <a:ext cx="7489825" cy="5032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John Dalton</a:t>
            </a:r>
            <a:r>
              <a:rPr b="0" i="0" lang="en-US" sz="2400" u="none">
                <a:solidFill>
                  <a:schemeClr val="dk1"/>
                </a:solidFill>
                <a:latin typeface="Times"/>
                <a:ea typeface="Times"/>
                <a:cs typeface="Times"/>
                <a:sym typeface="Times"/>
              </a:rPr>
              <a:t>’</a:t>
            </a:r>
            <a:r>
              <a:rPr b="0" i="0" lang="en-US" sz="2400" u="none">
                <a:solidFill>
                  <a:schemeClr val="dk1"/>
                </a:solidFill>
                <a:latin typeface="Times New Roman"/>
                <a:ea typeface="Times New Roman"/>
                <a:cs typeface="Times New Roman"/>
                <a:sym typeface="Times New Roman"/>
              </a:rPr>
              <a:t>s model of the atom: The Indivisible Atom</a:t>
            </a:r>
            <a:endParaRPr/>
          </a:p>
        </p:txBody>
      </p:sp>
      <p:sp>
        <p:nvSpPr>
          <p:cNvPr id="202" name="Google Shape;202;p32"/>
          <p:cNvSpPr txBox="1"/>
          <p:nvPr/>
        </p:nvSpPr>
        <p:spPr>
          <a:xfrm>
            <a:off x="792162" y="2349500"/>
            <a:ext cx="7416800" cy="120015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marked the beginning</a:t>
            </a:r>
            <a:r>
              <a:rPr b="0" i="0" lang="en-US" sz="2400" u="none">
                <a:solidFill>
                  <a:schemeClr val="dk1"/>
                </a:solidFill>
                <a:latin typeface="Arial"/>
                <a:ea typeface="Arial"/>
                <a:cs typeface="Arial"/>
                <a:sym typeface="Arial"/>
              </a:rPr>
              <a:t> </a:t>
            </a:r>
            <a:r>
              <a:rPr b="0" i="0" lang="en-US" sz="2400" u="none">
                <a:solidFill>
                  <a:schemeClr val="dk1"/>
                </a:solidFill>
                <a:latin typeface="Times New Roman"/>
                <a:ea typeface="Times New Roman"/>
                <a:cs typeface="Times New Roman"/>
                <a:sym typeface="Times New Roman"/>
              </a:rPr>
              <a:t>of a new way of explaining matter</a:t>
            </a:r>
            <a:endParaRPr/>
          </a:p>
          <a:p>
            <a:pPr indent="-228600" lvl="0" marL="22860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matter was described as being composed of small, indivisible spheres, which Dalton called atoms</a:t>
            </a:r>
            <a:endParaRPr/>
          </a:p>
        </p:txBody>
      </p:sp>
      <p:sp>
        <p:nvSpPr>
          <p:cNvPr id="203" name="Google Shape;203;p32"/>
          <p:cNvSpPr txBox="1"/>
          <p:nvPr/>
        </p:nvSpPr>
        <p:spPr>
          <a:xfrm>
            <a:off x="1331912" y="5013325"/>
            <a:ext cx="6624637" cy="822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786C3"/>
              </a:buClr>
              <a:buFont typeface="Arial"/>
              <a:buNone/>
            </a:pPr>
            <a:r>
              <a:rPr b="0" i="0" lang="en-US" sz="2400" u="none">
                <a:solidFill>
                  <a:srgbClr val="1786C3"/>
                </a:solidFill>
                <a:latin typeface="Arial"/>
                <a:ea typeface="Arial"/>
                <a:cs typeface="Arial"/>
                <a:sym typeface="Arial"/>
              </a:rPr>
              <a:t>Why did the discovery of subatomic particles like electrons require a new atomic model?</a:t>
            </a:r>
            <a:endParaRPr/>
          </a:p>
        </p:txBody>
      </p:sp>
      <p:pic>
        <p:nvPicPr>
          <p:cNvPr descr="chem-12-question.jpg" id="204" name="Google Shape;204;p32"/>
          <p:cNvPicPr preferRelativeResize="0"/>
          <p:nvPr/>
        </p:nvPicPr>
        <p:blipFill rotWithShape="1">
          <a:blip r:embed="rId4">
            <a:alphaModFix/>
          </a:blip>
          <a:srcRect b="0" l="0" r="0" t="0"/>
          <a:stretch/>
        </p:blipFill>
        <p:spPr>
          <a:xfrm>
            <a:off x="827087" y="5132387"/>
            <a:ext cx="457200" cy="457200"/>
          </a:xfrm>
          <a:prstGeom prst="rect">
            <a:avLst/>
          </a:prstGeom>
          <a:noFill/>
          <a:ln>
            <a:noFill/>
          </a:ln>
        </p:spPr>
      </p:pic>
      <p:sp>
        <p:nvSpPr>
          <p:cNvPr id="205" name="Google Shape;205;p32"/>
          <p:cNvSpPr txBox="1"/>
          <p:nvPr/>
        </p:nvSpPr>
        <p:spPr>
          <a:xfrm>
            <a:off x="6083300" y="4005262"/>
            <a:ext cx="2233612" cy="517525"/>
          </a:xfrm>
          <a:prstGeom prst="rect">
            <a:avLst/>
          </a:prstGeom>
          <a:solidFill>
            <a:srgbClr val="9C9CDF">
              <a:alpha val="3254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Dalton envisioned atoms as hard, solid spheres.</a:t>
            </a:r>
            <a:endParaRPr/>
          </a:p>
        </p:txBody>
      </p:sp>
      <p:pic>
        <p:nvPicPr>
          <p:cNvPr descr="D:\Pictures\Chem12\Ch03\CHEM12_pg164P_3-1b.png" id="206" name="Google Shape;206;p32"/>
          <p:cNvPicPr preferRelativeResize="0"/>
          <p:nvPr/>
        </p:nvPicPr>
        <p:blipFill rotWithShape="1">
          <a:blip r:embed="rId5">
            <a:alphaModFix/>
          </a:blip>
          <a:srcRect b="0" l="0" r="0" t="0"/>
          <a:stretch/>
        </p:blipFill>
        <p:spPr>
          <a:xfrm>
            <a:off x="3059112" y="3662362"/>
            <a:ext cx="2952750" cy="1206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1">
                                            <p:txEl>
                                              <p:pRg end="0" st="0"/>
                                            </p:txEl>
                                          </p:spTgt>
                                        </p:tgtEl>
                                        <p:attrNameLst>
                                          <p:attrName>style.visibility</p:attrName>
                                        </p:attrNameLst>
                                      </p:cBhvr>
                                      <p:to>
                                        <p:strVal val="visible"/>
                                      </p:to>
                                    </p:set>
                                    <p:animEffect filter="fade" transition="in">
                                      <p:cBhvr>
                                        <p:cTn dur="500"/>
                                        <p:tgtEl>
                                          <p:spTgt spid="201">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2">
                                            <p:txEl>
                                              <p:pRg end="0" st="0"/>
                                            </p:txEl>
                                          </p:spTgt>
                                        </p:tgtEl>
                                        <p:attrNameLst>
                                          <p:attrName>style.visibility</p:attrName>
                                        </p:attrNameLst>
                                      </p:cBhvr>
                                      <p:to>
                                        <p:strVal val="visible"/>
                                      </p:to>
                                    </p:set>
                                    <p:animEffect filter="fade" transition="in">
                                      <p:cBhvr>
                                        <p:cTn dur="500"/>
                                        <p:tgtEl>
                                          <p:spTgt spid="202">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2">
                                            <p:txEl>
                                              <p:pRg end="1" st="1"/>
                                            </p:txEl>
                                          </p:spTgt>
                                        </p:tgtEl>
                                        <p:attrNameLst>
                                          <p:attrName>style.visibility</p:attrName>
                                        </p:attrNameLst>
                                      </p:cBhvr>
                                      <p:to>
                                        <p:strVal val="visible"/>
                                      </p:to>
                                    </p:set>
                                    <p:animEffect filter="fade" transition="in">
                                      <p:cBhvr>
                                        <p:cTn dur="500"/>
                                        <p:tgtEl>
                                          <p:spTgt spid="202">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3">
                                            <p:txEl>
                                              <p:pRg end="0" st="0"/>
                                            </p:txEl>
                                          </p:spTgt>
                                        </p:tgtEl>
                                        <p:attrNameLst>
                                          <p:attrName>style.visibility</p:attrName>
                                        </p:attrNameLst>
                                      </p:cBhvr>
                                      <p:to>
                                        <p:strVal val="visible"/>
                                      </p:to>
                                    </p:set>
                                    <p:animEffect filter="fade" transition="in">
                                      <p:cBhvr>
                                        <p:cTn dur="500"/>
                                        <p:tgtEl>
                                          <p:spTgt spid="20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nvSpPr>
        <p:spPr>
          <a:xfrm>
            <a:off x="1411500" y="2224625"/>
            <a:ext cx="6689100" cy="3007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t>Subatomic particles showed the atom WAS divisible and made of smaller particles. </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name="2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5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6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